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Lst>
  <p:notesMasterIdLst>
    <p:notesMasterId r:id="rId76"/>
  </p:notesMasterIdLst>
  <p:sldIdLst>
    <p:sldId id="256" r:id="rId13"/>
    <p:sldId id="257" r:id="rId14"/>
    <p:sldId id="259" r:id="rId15"/>
    <p:sldId id="261" r:id="rId16"/>
    <p:sldId id="306" r:id="rId17"/>
    <p:sldId id="321" r:id="rId18"/>
    <p:sldId id="322" r:id="rId19"/>
    <p:sldId id="258" r:id="rId20"/>
    <p:sldId id="308" r:id="rId21"/>
    <p:sldId id="310" r:id="rId22"/>
    <p:sldId id="309" r:id="rId23"/>
    <p:sldId id="311" r:id="rId24"/>
    <p:sldId id="312" r:id="rId25"/>
    <p:sldId id="313" r:id="rId26"/>
    <p:sldId id="314" r:id="rId27"/>
    <p:sldId id="315" r:id="rId28"/>
    <p:sldId id="316" r:id="rId29"/>
    <p:sldId id="317" r:id="rId30"/>
    <p:sldId id="318" r:id="rId31"/>
    <p:sldId id="319" r:id="rId32"/>
    <p:sldId id="320" r:id="rId33"/>
    <p:sldId id="296" r:id="rId34"/>
    <p:sldId id="297" r:id="rId35"/>
    <p:sldId id="298" r:id="rId36"/>
    <p:sldId id="299" r:id="rId37"/>
    <p:sldId id="300" r:id="rId38"/>
    <p:sldId id="301" r:id="rId39"/>
    <p:sldId id="302" r:id="rId40"/>
    <p:sldId id="303" r:id="rId41"/>
    <p:sldId id="304" r:id="rId42"/>
    <p:sldId id="278" r:id="rId43"/>
    <p:sldId id="279" r:id="rId44"/>
    <p:sldId id="280" r:id="rId45"/>
    <p:sldId id="281" r:id="rId46"/>
    <p:sldId id="282" r:id="rId47"/>
    <p:sldId id="283" r:id="rId48"/>
    <p:sldId id="284" r:id="rId49"/>
    <p:sldId id="285" r:id="rId50"/>
    <p:sldId id="286" r:id="rId51"/>
    <p:sldId id="287" r:id="rId52"/>
    <p:sldId id="288" r:id="rId53"/>
    <p:sldId id="289" r:id="rId54"/>
    <p:sldId id="290" r:id="rId55"/>
    <p:sldId id="291" r:id="rId56"/>
    <p:sldId id="292" r:id="rId57"/>
    <p:sldId id="293" r:id="rId58"/>
    <p:sldId id="294" r:id="rId59"/>
    <p:sldId id="262" r:id="rId60"/>
    <p:sldId id="263" r:id="rId61"/>
    <p:sldId id="264" r:id="rId62"/>
    <p:sldId id="265" r:id="rId63"/>
    <p:sldId id="266" r:id="rId64"/>
    <p:sldId id="267" r:id="rId65"/>
    <p:sldId id="268" r:id="rId66"/>
    <p:sldId id="269" r:id="rId67"/>
    <p:sldId id="270" r:id="rId68"/>
    <p:sldId id="271" r:id="rId69"/>
    <p:sldId id="272" r:id="rId70"/>
    <p:sldId id="273" r:id="rId71"/>
    <p:sldId id="274" r:id="rId72"/>
    <p:sldId id="275" r:id="rId73"/>
    <p:sldId id="276" r:id="rId74"/>
    <p:sldId id="305"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E6989D-83E1-4F8A-A910-08348B7EAD5F}" type="datetimeFigureOut">
              <a:rPr lang="en-US" smtClean="0"/>
              <a:t>3/27/2011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50DE48-F724-40BD-9AA1-2D540B5157A4}" type="slidenum">
              <a:rPr lang="en-US" smtClean="0"/>
              <a:t>‹#›</a:t>
            </a:fld>
            <a:endParaRPr lang="en-US" dirty="0"/>
          </a:p>
        </p:txBody>
      </p:sp>
    </p:spTree>
    <p:extLst>
      <p:ext uri="{BB962C8B-B14F-4D97-AF65-F5344CB8AC3E}">
        <p14:creationId xmlns:p14="http://schemas.microsoft.com/office/powerpoint/2010/main" val="351125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0DE48-F724-40BD-9AA1-2D540B5157A4}" type="slidenum">
              <a:rPr lang="en-US" smtClean="0"/>
              <a:t>1</a:t>
            </a:fld>
            <a:endParaRPr lang="en-US" dirty="0"/>
          </a:p>
        </p:txBody>
      </p:sp>
    </p:spTree>
    <p:extLst>
      <p:ext uri="{BB962C8B-B14F-4D97-AF65-F5344CB8AC3E}">
        <p14:creationId xmlns:p14="http://schemas.microsoft.com/office/powerpoint/2010/main" val="2274392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0DE48-F724-40BD-9AA1-2D540B5157A4}" type="slidenum">
              <a:rPr lang="en-US" smtClean="0"/>
              <a:t>10</a:t>
            </a:fld>
            <a:endParaRPr lang="en-US" dirty="0"/>
          </a:p>
        </p:txBody>
      </p:sp>
    </p:spTree>
    <p:extLst>
      <p:ext uri="{BB962C8B-B14F-4D97-AF65-F5344CB8AC3E}">
        <p14:creationId xmlns:p14="http://schemas.microsoft.com/office/powerpoint/2010/main" val="3458948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0DE48-F724-40BD-9AA1-2D540B5157A4}" type="slidenum">
              <a:rPr lang="en-US" smtClean="0"/>
              <a:t>11</a:t>
            </a:fld>
            <a:endParaRPr lang="en-US" dirty="0"/>
          </a:p>
        </p:txBody>
      </p:sp>
    </p:spTree>
    <p:extLst>
      <p:ext uri="{BB962C8B-B14F-4D97-AF65-F5344CB8AC3E}">
        <p14:creationId xmlns:p14="http://schemas.microsoft.com/office/powerpoint/2010/main" val="524599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0DE48-F724-40BD-9AA1-2D540B5157A4}" type="slidenum">
              <a:rPr lang="en-US" smtClean="0"/>
              <a:t>12</a:t>
            </a:fld>
            <a:endParaRPr lang="en-US" dirty="0"/>
          </a:p>
        </p:txBody>
      </p:sp>
    </p:spTree>
    <p:extLst>
      <p:ext uri="{BB962C8B-B14F-4D97-AF65-F5344CB8AC3E}">
        <p14:creationId xmlns:p14="http://schemas.microsoft.com/office/powerpoint/2010/main" val="2440199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0DE48-F724-40BD-9AA1-2D540B5157A4}" type="slidenum">
              <a:rPr lang="en-US" smtClean="0"/>
              <a:t>13</a:t>
            </a:fld>
            <a:endParaRPr lang="en-US" dirty="0"/>
          </a:p>
        </p:txBody>
      </p:sp>
    </p:spTree>
    <p:extLst>
      <p:ext uri="{BB962C8B-B14F-4D97-AF65-F5344CB8AC3E}">
        <p14:creationId xmlns:p14="http://schemas.microsoft.com/office/powerpoint/2010/main" val="2702307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0DE48-F724-40BD-9AA1-2D540B5157A4}" type="slidenum">
              <a:rPr lang="en-US" smtClean="0"/>
              <a:t>14</a:t>
            </a:fld>
            <a:endParaRPr lang="en-US" dirty="0"/>
          </a:p>
        </p:txBody>
      </p:sp>
    </p:spTree>
    <p:extLst>
      <p:ext uri="{BB962C8B-B14F-4D97-AF65-F5344CB8AC3E}">
        <p14:creationId xmlns:p14="http://schemas.microsoft.com/office/powerpoint/2010/main" val="1192164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0DE48-F724-40BD-9AA1-2D540B5157A4}" type="slidenum">
              <a:rPr lang="en-US" smtClean="0"/>
              <a:t>15</a:t>
            </a:fld>
            <a:endParaRPr lang="en-US" dirty="0"/>
          </a:p>
        </p:txBody>
      </p:sp>
    </p:spTree>
    <p:extLst>
      <p:ext uri="{BB962C8B-B14F-4D97-AF65-F5344CB8AC3E}">
        <p14:creationId xmlns:p14="http://schemas.microsoft.com/office/powerpoint/2010/main" val="1856902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0DE48-F724-40BD-9AA1-2D540B5157A4}" type="slidenum">
              <a:rPr lang="en-US" smtClean="0"/>
              <a:t>16</a:t>
            </a:fld>
            <a:endParaRPr lang="en-US" dirty="0"/>
          </a:p>
        </p:txBody>
      </p:sp>
    </p:spTree>
    <p:extLst>
      <p:ext uri="{BB962C8B-B14F-4D97-AF65-F5344CB8AC3E}">
        <p14:creationId xmlns:p14="http://schemas.microsoft.com/office/powerpoint/2010/main" val="3958406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0DE48-F724-40BD-9AA1-2D540B5157A4}" type="slidenum">
              <a:rPr lang="en-US" smtClean="0"/>
              <a:t>17</a:t>
            </a:fld>
            <a:endParaRPr lang="en-US" dirty="0"/>
          </a:p>
        </p:txBody>
      </p:sp>
    </p:spTree>
    <p:extLst>
      <p:ext uri="{BB962C8B-B14F-4D97-AF65-F5344CB8AC3E}">
        <p14:creationId xmlns:p14="http://schemas.microsoft.com/office/powerpoint/2010/main" val="481880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0DE48-F724-40BD-9AA1-2D540B5157A4}" type="slidenum">
              <a:rPr lang="en-US" smtClean="0"/>
              <a:t>18</a:t>
            </a:fld>
            <a:endParaRPr lang="en-US" dirty="0"/>
          </a:p>
        </p:txBody>
      </p:sp>
    </p:spTree>
    <p:extLst>
      <p:ext uri="{BB962C8B-B14F-4D97-AF65-F5344CB8AC3E}">
        <p14:creationId xmlns:p14="http://schemas.microsoft.com/office/powerpoint/2010/main" val="1530148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0DE48-F724-40BD-9AA1-2D540B5157A4}" type="slidenum">
              <a:rPr lang="en-US" smtClean="0"/>
              <a:t>19</a:t>
            </a:fld>
            <a:endParaRPr lang="en-US" dirty="0"/>
          </a:p>
        </p:txBody>
      </p:sp>
    </p:spTree>
    <p:extLst>
      <p:ext uri="{BB962C8B-B14F-4D97-AF65-F5344CB8AC3E}">
        <p14:creationId xmlns:p14="http://schemas.microsoft.com/office/powerpoint/2010/main" val="22159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0DE48-F724-40BD-9AA1-2D540B5157A4}" type="slidenum">
              <a:rPr lang="en-US" smtClean="0"/>
              <a:t>2</a:t>
            </a:fld>
            <a:endParaRPr lang="en-US" dirty="0"/>
          </a:p>
        </p:txBody>
      </p:sp>
    </p:spTree>
    <p:extLst>
      <p:ext uri="{BB962C8B-B14F-4D97-AF65-F5344CB8AC3E}">
        <p14:creationId xmlns:p14="http://schemas.microsoft.com/office/powerpoint/2010/main" val="2676432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0DE48-F724-40BD-9AA1-2D540B5157A4}" type="slidenum">
              <a:rPr lang="en-US" smtClean="0"/>
              <a:t>20</a:t>
            </a:fld>
            <a:endParaRPr lang="en-US" dirty="0"/>
          </a:p>
        </p:txBody>
      </p:sp>
    </p:spTree>
    <p:extLst>
      <p:ext uri="{BB962C8B-B14F-4D97-AF65-F5344CB8AC3E}">
        <p14:creationId xmlns:p14="http://schemas.microsoft.com/office/powerpoint/2010/main" val="1510967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0DE48-F724-40BD-9AA1-2D540B5157A4}" type="slidenum">
              <a:rPr lang="en-US" smtClean="0"/>
              <a:t>21</a:t>
            </a:fld>
            <a:endParaRPr lang="en-US" dirty="0"/>
          </a:p>
        </p:txBody>
      </p:sp>
    </p:spTree>
    <p:extLst>
      <p:ext uri="{BB962C8B-B14F-4D97-AF65-F5344CB8AC3E}">
        <p14:creationId xmlns:p14="http://schemas.microsoft.com/office/powerpoint/2010/main" val="1139914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8756A2-968F-4A97-8449-F86D6F85CD91}" type="slidenum">
              <a:rPr lang="en-US" smtClean="0"/>
              <a:t>22</a:t>
            </a:fld>
            <a:endParaRPr lang="en-US" dirty="0"/>
          </a:p>
        </p:txBody>
      </p:sp>
    </p:spTree>
    <p:extLst>
      <p:ext uri="{BB962C8B-B14F-4D97-AF65-F5344CB8AC3E}">
        <p14:creationId xmlns:p14="http://schemas.microsoft.com/office/powerpoint/2010/main" val="2753401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8756A2-968F-4A97-8449-F86D6F85CD91}" type="slidenum">
              <a:rPr lang="en-US" smtClean="0"/>
              <a:t>23</a:t>
            </a:fld>
            <a:endParaRPr lang="en-US" dirty="0"/>
          </a:p>
        </p:txBody>
      </p:sp>
    </p:spTree>
    <p:extLst>
      <p:ext uri="{BB962C8B-B14F-4D97-AF65-F5344CB8AC3E}">
        <p14:creationId xmlns:p14="http://schemas.microsoft.com/office/powerpoint/2010/main" val="2992729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8756A2-968F-4A97-8449-F86D6F85CD91}" type="slidenum">
              <a:rPr lang="en-US" smtClean="0"/>
              <a:t>24</a:t>
            </a:fld>
            <a:endParaRPr lang="en-US"/>
          </a:p>
        </p:txBody>
      </p:sp>
    </p:spTree>
    <p:extLst>
      <p:ext uri="{BB962C8B-B14F-4D97-AF65-F5344CB8AC3E}">
        <p14:creationId xmlns:p14="http://schemas.microsoft.com/office/powerpoint/2010/main" val="3154909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8756A2-968F-4A97-8449-F86D6F85CD91}" type="slidenum">
              <a:rPr lang="en-US" smtClean="0"/>
              <a:t>25</a:t>
            </a:fld>
            <a:endParaRPr lang="en-US"/>
          </a:p>
        </p:txBody>
      </p:sp>
    </p:spTree>
    <p:extLst>
      <p:ext uri="{BB962C8B-B14F-4D97-AF65-F5344CB8AC3E}">
        <p14:creationId xmlns:p14="http://schemas.microsoft.com/office/powerpoint/2010/main" val="4153653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8756A2-968F-4A97-8449-F86D6F85CD91}" type="slidenum">
              <a:rPr lang="en-US" smtClean="0"/>
              <a:t>26</a:t>
            </a:fld>
            <a:endParaRPr lang="en-US"/>
          </a:p>
        </p:txBody>
      </p:sp>
    </p:spTree>
    <p:extLst>
      <p:ext uri="{BB962C8B-B14F-4D97-AF65-F5344CB8AC3E}">
        <p14:creationId xmlns:p14="http://schemas.microsoft.com/office/powerpoint/2010/main" val="2893594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8756A2-968F-4A97-8449-F86D6F85CD91}" type="slidenum">
              <a:rPr lang="en-US" smtClean="0"/>
              <a:t>27</a:t>
            </a:fld>
            <a:endParaRPr lang="en-US"/>
          </a:p>
        </p:txBody>
      </p:sp>
    </p:spTree>
    <p:extLst>
      <p:ext uri="{BB962C8B-B14F-4D97-AF65-F5344CB8AC3E}">
        <p14:creationId xmlns:p14="http://schemas.microsoft.com/office/powerpoint/2010/main" val="2457477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8756A2-968F-4A97-8449-F86D6F85CD91}" type="slidenum">
              <a:rPr lang="en-US" smtClean="0"/>
              <a:t>28</a:t>
            </a:fld>
            <a:endParaRPr lang="en-US"/>
          </a:p>
        </p:txBody>
      </p:sp>
    </p:spTree>
    <p:extLst>
      <p:ext uri="{BB962C8B-B14F-4D97-AF65-F5344CB8AC3E}">
        <p14:creationId xmlns:p14="http://schemas.microsoft.com/office/powerpoint/2010/main" val="3726609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8756A2-968F-4A97-8449-F86D6F85CD91}" type="slidenum">
              <a:rPr lang="en-US" smtClean="0"/>
              <a:t>29</a:t>
            </a:fld>
            <a:endParaRPr lang="en-US"/>
          </a:p>
        </p:txBody>
      </p:sp>
    </p:spTree>
    <p:extLst>
      <p:ext uri="{BB962C8B-B14F-4D97-AF65-F5344CB8AC3E}">
        <p14:creationId xmlns:p14="http://schemas.microsoft.com/office/powerpoint/2010/main" val="2976345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0DE48-F724-40BD-9AA1-2D540B5157A4}" type="slidenum">
              <a:rPr lang="en-US" smtClean="0"/>
              <a:t>3</a:t>
            </a:fld>
            <a:endParaRPr lang="en-US" dirty="0"/>
          </a:p>
        </p:txBody>
      </p:sp>
    </p:spTree>
    <p:extLst>
      <p:ext uri="{BB962C8B-B14F-4D97-AF65-F5344CB8AC3E}">
        <p14:creationId xmlns:p14="http://schemas.microsoft.com/office/powerpoint/2010/main" val="2079045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8756A2-968F-4A97-8449-F86D6F85CD91}" type="slidenum">
              <a:rPr lang="en-US" smtClean="0"/>
              <a:t>30</a:t>
            </a:fld>
            <a:endParaRPr lang="en-US"/>
          </a:p>
        </p:txBody>
      </p:sp>
    </p:spTree>
    <p:extLst>
      <p:ext uri="{BB962C8B-B14F-4D97-AF65-F5344CB8AC3E}">
        <p14:creationId xmlns:p14="http://schemas.microsoft.com/office/powerpoint/2010/main" val="1660019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2F41F-082D-4A98-B855-CA998B2CD2E7}" type="slidenum">
              <a:rPr lang="en-US" smtClean="0"/>
              <a:t>31</a:t>
            </a:fld>
            <a:endParaRPr lang="en-US"/>
          </a:p>
        </p:txBody>
      </p:sp>
    </p:spTree>
    <p:extLst>
      <p:ext uri="{BB962C8B-B14F-4D97-AF65-F5344CB8AC3E}">
        <p14:creationId xmlns:p14="http://schemas.microsoft.com/office/powerpoint/2010/main" val="2820597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2F41F-082D-4A98-B855-CA998B2CD2E7}" type="slidenum">
              <a:rPr lang="en-US" smtClean="0"/>
              <a:t>32</a:t>
            </a:fld>
            <a:endParaRPr lang="en-US"/>
          </a:p>
        </p:txBody>
      </p:sp>
    </p:spTree>
    <p:extLst>
      <p:ext uri="{BB962C8B-B14F-4D97-AF65-F5344CB8AC3E}">
        <p14:creationId xmlns:p14="http://schemas.microsoft.com/office/powerpoint/2010/main" val="1017174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2F41F-082D-4A98-B855-CA998B2CD2E7}" type="slidenum">
              <a:rPr lang="en-US" smtClean="0"/>
              <a:t>33</a:t>
            </a:fld>
            <a:endParaRPr lang="en-US"/>
          </a:p>
        </p:txBody>
      </p:sp>
    </p:spTree>
    <p:extLst>
      <p:ext uri="{BB962C8B-B14F-4D97-AF65-F5344CB8AC3E}">
        <p14:creationId xmlns:p14="http://schemas.microsoft.com/office/powerpoint/2010/main" val="13702297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2F41F-082D-4A98-B855-CA998B2CD2E7}" type="slidenum">
              <a:rPr lang="en-US" smtClean="0"/>
              <a:t>34</a:t>
            </a:fld>
            <a:endParaRPr lang="en-US"/>
          </a:p>
        </p:txBody>
      </p:sp>
    </p:spTree>
    <p:extLst>
      <p:ext uri="{BB962C8B-B14F-4D97-AF65-F5344CB8AC3E}">
        <p14:creationId xmlns:p14="http://schemas.microsoft.com/office/powerpoint/2010/main" val="348606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2F41F-082D-4A98-B855-CA998B2CD2E7}" type="slidenum">
              <a:rPr lang="en-US" smtClean="0"/>
              <a:t>35</a:t>
            </a:fld>
            <a:endParaRPr lang="en-US"/>
          </a:p>
        </p:txBody>
      </p:sp>
    </p:spTree>
    <p:extLst>
      <p:ext uri="{BB962C8B-B14F-4D97-AF65-F5344CB8AC3E}">
        <p14:creationId xmlns:p14="http://schemas.microsoft.com/office/powerpoint/2010/main" val="3910662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2F41F-082D-4A98-B855-CA998B2CD2E7}" type="slidenum">
              <a:rPr lang="en-US" smtClean="0"/>
              <a:t>36</a:t>
            </a:fld>
            <a:endParaRPr lang="en-US"/>
          </a:p>
        </p:txBody>
      </p:sp>
    </p:spTree>
    <p:extLst>
      <p:ext uri="{BB962C8B-B14F-4D97-AF65-F5344CB8AC3E}">
        <p14:creationId xmlns:p14="http://schemas.microsoft.com/office/powerpoint/2010/main" val="418953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2F41F-082D-4A98-B855-CA998B2CD2E7}" type="slidenum">
              <a:rPr lang="en-US" smtClean="0"/>
              <a:t>37</a:t>
            </a:fld>
            <a:endParaRPr lang="en-US"/>
          </a:p>
        </p:txBody>
      </p:sp>
    </p:spTree>
    <p:extLst>
      <p:ext uri="{BB962C8B-B14F-4D97-AF65-F5344CB8AC3E}">
        <p14:creationId xmlns:p14="http://schemas.microsoft.com/office/powerpoint/2010/main" val="11494911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2C9DB7-08FD-4657-AE82-E1E0180A076B}" type="slidenum">
              <a:rPr lang="en-US" smtClean="0"/>
              <a:t>38</a:t>
            </a:fld>
            <a:endParaRPr lang="en-US"/>
          </a:p>
        </p:txBody>
      </p:sp>
    </p:spTree>
    <p:extLst>
      <p:ext uri="{BB962C8B-B14F-4D97-AF65-F5344CB8AC3E}">
        <p14:creationId xmlns:p14="http://schemas.microsoft.com/office/powerpoint/2010/main" val="10840904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2C9DB7-08FD-4657-AE82-E1E0180A076B}" type="slidenum">
              <a:rPr lang="en-US" smtClean="0"/>
              <a:t>39</a:t>
            </a:fld>
            <a:endParaRPr lang="en-US"/>
          </a:p>
        </p:txBody>
      </p:sp>
    </p:spTree>
    <p:extLst>
      <p:ext uri="{BB962C8B-B14F-4D97-AF65-F5344CB8AC3E}">
        <p14:creationId xmlns:p14="http://schemas.microsoft.com/office/powerpoint/2010/main" val="61315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0DE48-F724-40BD-9AA1-2D540B5157A4}" type="slidenum">
              <a:rPr lang="en-US" smtClean="0"/>
              <a:t>4</a:t>
            </a:fld>
            <a:endParaRPr lang="en-US" dirty="0"/>
          </a:p>
        </p:txBody>
      </p:sp>
    </p:spTree>
    <p:extLst>
      <p:ext uri="{BB962C8B-B14F-4D97-AF65-F5344CB8AC3E}">
        <p14:creationId xmlns:p14="http://schemas.microsoft.com/office/powerpoint/2010/main" val="35780390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2C9DB7-08FD-4657-AE82-E1E0180A076B}" type="slidenum">
              <a:rPr lang="en-US" smtClean="0"/>
              <a:t>40</a:t>
            </a:fld>
            <a:endParaRPr lang="en-US"/>
          </a:p>
        </p:txBody>
      </p:sp>
    </p:spTree>
    <p:extLst>
      <p:ext uri="{BB962C8B-B14F-4D97-AF65-F5344CB8AC3E}">
        <p14:creationId xmlns:p14="http://schemas.microsoft.com/office/powerpoint/2010/main" val="2852950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2C9DB7-08FD-4657-AE82-E1E0180A076B}" type="slidenum">
              <a:rPr lang="en-US" smtClean="0"/>
              <a:t>41</a:t>
            </a:fld>
            <a:endParaRPr lang="en-US"/>
          </a:p>
        </p:txBody>
      </p:sp>
    </p:spTree>
    <p:extLst>
      <p:ext uri="{BB962C8B-B14F-4D97-AF65-F5344CB8AC3E}">
        <p14:creationId xmlns:p14="http://schemas.microsoft.com/office/powerpoint/2010/main" val="15626491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2C9DB7-08FD-4657-AE82-E1E0180A076B}" type="slidenum">
              <a:rPr lang="en-US" smtClean="0"/>
              <a:t>42</a:t>
            </a:fld>
            <a:endParaRPr lang="en-US"/>
          </a:p>
        </p:txBody>
      </p:sp>
    </p:spTree>
    <p:extLst>
      <p:ext uri="{BB962C8B-B14F-4D97-AF65-F5344CB8AC3E}">
        <p14:creationId xmlns:p14="http://schemas.microsoft.com/office/powerpoint/2010/main" val="344629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2C9DB7-08FD-4657-AE82-E1E0180A076B}" type="slidenum">
              <a:rPr lang="en-US" smtClean="0"/>
              <a:t>43</a:t>
            </a:fld>
            <a:endParaRPr lang="en-US"/>
          </a:p>
        </p:txBody>
      </p:sp>
    </p:spTree>
    <p:extLst>
      <p:ext uri="{BB962C8B-B14F-4D97-AF65-F5344CB8AC3E}">
        <p14:creationId xmlns:p14="http://schemas.microsoft.com/office/powerpoint/2010/main" val="40555983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2C9DB7-08FD-4657-AE82-E1E0180A076B}" type="slidenum">
              <a:rPr lang="en-US" smtClean="0"/>
              <a:t>44</a:t>
            </a:fld>
            <a:endParaRPr lang="en-US"/>
          </a:p>
        </p:txBody>
      </p:sp>
    </p:spTree>
    <p:extLst>
      <p:ext uri="{BB962C8B-B14F-4D97-AF65-F5344CB8AC3E}">
        <p14:creationId xmlns:p14="http://schemas.microsoft.com/office/powerpoint/2010/main" val="27195828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2C9DB7-08FD-4657-AE82-E1E0180A076B}" type="slidenum">
              <a:rPr lang="en-US" smtClean="0"/>
              <a:t>45</a:t>
            </a:fld>
            <a:endParaRPr lang="en-US"/>
          </a:p>
        </p:txBody>
      </p:sp>
    </p:spTree>
    <p:extLst>
      <p:ext uri="{BB962C8B-B14F-4D97-AF65-F5344CB8AC3E}">
        <p14:creationId xmlns:p14="http://schemas.microsoft.com/office/powerpoint/2010/main" val="15787758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2C9DB7-08FD-4657-AE82-E1E0180A076B}" type="slidenum">
              <a:rPr lang="en-US" smtClean="0"/>
              <a:t>46</a:t>
            </a:fld>
            <a:endParaRPr lang="en-US"/>
          </a:p>
        </p:txBody>
      </p:sp>
    </p:spTree>
    <p:extLst>
      <p:ext uri="{BB962C8B-B14F-4D97-AF65-F5344CB8AC3E}">
        <p14:creationId xmlns:p14="http://schemas.microsoft.com/office/powerpoint/2010/main" val="40414345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2C9DB7-08FD-4657-AE82-E1E0180A076B}" type="slidenum">
              <a:rPr lang="en-US" smtClean="0"/>
              <a:t>47</a:t>
            </a:fld>
            <a:endParaRPr lang="en-US"/>
          </a:p>
        </p:txBody>
      </p:sp>
    </p:spTree>
    <p:extLst>
      <p:ext uri="{BB962C8B-B14F-4D97-AF65-F5344CB8AC3E}">
        <p14:creationId xmlns:p14="http://schemas.microsoft.com/office/powerpoint/2010/main" val="4069921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994095-0037-40AD-B933-972F7DFE5B50}" type="slidenum">
              <a:rPr lang="en-US" smtClean="0"/>
              <a:t>48</a:t>
            </a:fld>
            <a:endParaRPr lang="en-US" dirty="0"/>
          </a:p>
        </p:txBody>
      </p:sp>
    </p:spTree>
    <p:extLst>
      <p:ext uri="{BB962C8B-B14F-4D97-AF65-F5344CB8AC3E}">
        <p14:creationId xmlns:p14="http://schemas.microsoft.com/office/powerpoint/2010/main" val="962224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994095-0037-40AD-B933-972F7DFE5B50}" type="slidenum">
              <a:rPr lang="en-US" smtClean="0"/>
              <a:t>49</a:t>
            </a:fld>
            <a:endParaRPr lang="en-US"/>
          </a:p>
        </p:txBody>
      </p:sp>
    </p:spTree>
    <p:extLst>
      <p:ext uri="{BB962C8B-B14F-4D97-AF65-F5344CB8AC3E}">
        <p14:creationId xmlns:p14="http://schemas.microsoft.com/office/powerpoint/2010/main" val="3468625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BFABA8-478B-4290-B95E-149B9985480A}" type="slidenum">
              <a:rPr lang="en-US" smtClean="0"/>
              <a:t>5</a:t>
            </a:fld>
            <a:endParaRPr lang="en-US"/>
          </a:p>
        </p:txBody>
      </p:sp>
    </p:spTree>
    <p:extLst>
      <p:ext uri="{BB962C8B-B14F-4D97-AF65-F5344CB8AC3E}">
        <p14:creationId xmlns:p14="http://schemas.microsoft.com/office/powerpoint/2010/main" val="4313838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994095-0037-40AD-B933-972F7DFE5B50}" type="slidenum">
              <a:rPr lang="en-US" smtClean="0"/>
              <a:t>50</a:t>
            </a:fld>
            <a:endParaRPr lang="en-US"/>
          </a:p>
        </p:txBody>
      </p:sp>
    </p:spTree>
    <p:extLst>
      <p:ext uri="{BB962C8B-B14F-4D97-AF65-F5344CB8AC3E}">
        <p14:creationId xmlns:p14="http://schemas.microsoft.com/office/powerpoint/2010/main" val="30073000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994095-0037-40AD-B933-972F7DFE5B50}" type="slidenum">
              <a:rPr lang="en-US" smtClean="0"/>
              <a:t>51</a:t>
            </a:fld>
            <a:endParaRPr lang="en-US"/>
          </a:p>
        </p:txBody>
      </p:sp>
    </p:spTree>
    <p:extLst>
      <p:ext uri="{BB962C8B-B14F-4D97-AF65-F5344CB8AC3E}">
        <p14:creationId xmlns:p14="http://schemas.microsoft.com/office/powerpoint/2010/main" val="15306840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994095-0037-40AD-B933-972F7DFE5B50}" type="slidenum">
              <a:rPr lang="en-US" smtClean="0"/>
              <a:t>52</a:t>
            </a:fld>
            <a:endParaRPr lang="en-US"/>
          </a:p>
        </p:txBody>
      </p:sp>
    </p:spTree>
    <p:extLst>
      <p:ext uri="{BB962C8B-B14F-4D97-AF65-F5344CB8AC3E}">
        <p14:creationId xmlns:p14="http://schemas.microsoft.com/office/powerpoint/2010/main" val="11546938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994095-0037-40AD-B933-972F7DFE5B50}" type="slidenum">
              <a:rPr lang="en-US" smtClean="0"/>
              <a:t>53</a:t>
            </a:fld>
            <a:endParaRPr lang="en-US"/>
          </a:p>
        </p:txBody>
      </p:sp>
    </p:spTree>
    <p:extLst>
      <p:ext uri="{BB962C8B-B14F-4D97-AF65-F5344CB8AC3E}">
        <p14:creationId xmlns:p14="http://schemas.microsoft.com/office/powerpoint/2010/main" val="31959945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994095-0037-40AD-B933-972F7DFE5B50}" type="slidenum">
              <a:rPr lang="en-US" smtClean="0"/>
              <a:t>54</a:t>
            </a:fld>
            <a:endParaRPr lang="en-US"/>
          </a:p>
        </p:txBody>
      </p:sp>
    </p:spTree>
    <p:extLst>
      <p:ext uri="{BB962C8B-B14F-4D97-AF65-F5344CB8AC3E}">
        <p14:creationId xmlns:p14="http://schemas.microsoft.com/office/powerpoint/2010/main" val="16359037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994095-0037-40AD-B933-972F7DFE5B50}" type="slidenum">
              <a:rPr lang="en-US" smtClean="0"/>
              <a:t>55</a:t>
            </a:fld>
            <a:endParaRPr lang="en-US"/>
          </a:p>
        </p:txBody>
      </p:sp>
    </p:spTree>
    <p:extLst>
      <p:ext uri="{BB962C8B-B14F-4D97-AF65-F5344CB8AC3E}">
        <p14:creationId xmlns:p14="http://schemas.microsoft.com/office/powerpoint/2010/main" val="36815605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994095-0037-40AD-B933-972F7DFE5B50}" type="slidenum">
              <a:rPr lang="en-US" smtClean="0"/>
              <a:t>56</a:t>
            </a:fld>
            <a:endParaRPr lang="en-US"/>
          </a:p>
        </p:txBody>
      </p:sp>
    </p:spTree>
    <p:extLst>
      <p:ext uri="{BB962C8B-B14F-4D97-AF65-F5344CB8AC3E}">
        <p14:creationId xmlns:p14="http://schemas.microsoft.com/office/powerpoint/2010/main" val="42153887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994095-0037-40AD-B933-972F7DFE5B50}" type="slidenum">
              <a:rPr lang="en-US" smtClean="0"/>
              <a:t>57</a:t>
            </a:fld>
            <a:endParaRPr lang="en-US"/>
          </a:p>
        </p:txBody>
      </p:sp>
    </p:spTree>
    <p:extLst>
      <p:ext uri="{BB962C8B-B14F-4D97-AF65-F5344CB8AC3E}">
        <p14:creationId xmlns:p14="http://schemas.microsoft.com/office/powerpoint/2010/main" val="7750942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994095-0037-40AD-B933-972F7DFE5B50}" type="slidenum">
              <a:rPr lang="en-US" smtClean="0"/>
              <a:t>58</a:t>
            </a:fld>
            <a:endParaRPr lang="en-US"/>
          </a:p>
        </p:txBody>
      </p:sp>
    </p:spTree>
    <p:extLst>
      <p:ext uri="{BB962C8B-B14F-4D97-AF65-F5344CB8AC3E}">
        <p14:creationId xmlns:p14="http://schemas.microsoft.com/office/powerpoint/2010/main" val="19942873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994095-0037-40AD-B933-972F7DFE5B50}" type="slidenum">
              <a:rPr lang="en-US" smtClean="0"/>
              <a:t>59</a:t>
            </a:fld>
            <a:endParaRPr lang="en-US"/>
          </a:p>
        </p:txBody>
      </p:sp>
    </p:spTree>
    <p:extLst>
      <p:ext uri="{BB962C8B-B14F-4D97-AF65-F5344CB8AC3E}">
        <p14:creationId xmlns:p14="http://schemas.microsoft.com/office/powerpoint/2010/main" val="2128932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0DE48-F724-40BD-9AA1-2D540B5157A4}" type="slidenum">
              <a:rPr lang="en-US" smtClean="0"/>
              <a:t>6</a:t>
            </a:fld>
            <a:endParaRPr lang="en-US" dirty="0"/>
          </a:p>
        </p:txBody>
      </p:sp>
    </p:spTree>
    <p:extLst>
      <p:ext uri="{BB962C8B-B14F-4D97-AF65-F5344CB8AC3E}">
        <p14:creationId xmlns:p14="http://schemas.microsoft.com/office/powerpoint/2010/main" val="1878644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994095-0037-40AD-B933-972F7DFE5B50}" type="slidenum">
              <a:rPr lang="en-US" smtClean="0"/>
              <a:t>60</a:t>
            </a:fld>
            <a:endParaRPr lang="en-US"/>
          </a:p>
        </p:txBody>
      </p:sp>
    </p:spTree>
    <p:extLst>
      <p:ext uri="{BB962C8B-B14F-4D97-AF65-F5344CB8AC3E}">
        <p14:creationId xmlns:p14="http://schemas.microsoft.com/office/powerpoint/2010/main" val="32445584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994095-0037-40AD-B933-972F7DFE5B50}" type="slidenum">
              <a:rPr lang="en-US" smtClean="0"/>
              <a:t>61</a:t>
            </a:fld>
            <a:endParaRPr lang="en-US"/>
          </a:p>
        </p:txBody>
      </p:sp>
    </p:spTree>
    <p:extLst>
      <p:ext uri="{BB962C8B-B14F-4D97-AF65-F5344CB8AC3E}">
        <p14:creationId xmlns:p14="http://schemas.microsoft.com/office/powerpoint/2010/main" val="21346545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994095-0037-40AD-B933-972F7DFE5B50}" type="slidenum">
              <a:rPr lang="en-US" smtClean="0"/>
              <a:t>62</a:t>
            </a:fld>
            <a:endParaRPr lang="en-US"/>
          </a:p>
        </p:txBody>
      </p:sp>
    </p:spTree>
    <p:extLst>
      <p:ext uri="{BB962C8B-B14F-4D97-AF65-F5344CB8AC3E}">
        <p14:creationId xmlns:p14="http://schemas.microsoft.com/office/powerpoint/2010/main" val="30337157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0DE48-F724-40BD-9AA1-2D540B5157A4}" type="slidenum">
              <a:rPr lang="en-US" smtClean="0"/>
              <a:t>63</a:t>
            </a:fld>
            <a:endParaRPr lang="en-US" dirty="0"/>
          </a:p>
        </p:txBody>
      </p:sp>
    </p:spTree>
    <p:extLst>
      <p:ext uri="{BB962C8B-B14F-4D97-AF65-F5344CB8AC3E}">
        <p14:creationId xmlns:p14="http://schemas.microsoft.com/office/powerpoint/2010/main" val="339210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0DE48-F724-40BD-9AA1-2D540B5157A4}" type="slidenum">
              <a:rPr lang="en-US" smtClean="0"/>
              <a:t>7</a:t>
            </a:fld>
            <a:endParaRPr lang="en-US" dirty="0"/>
          </a:p>
        </p:txBody>
      </p:sp>
    </p:spTree>
    <p:extLst>
      <p:ext uri="{BB962C8B-B14F-4D97-AF65-F5344CB8AC3E}">
        <p14:creationId xmlns:p14="http://schemas.microsoft.com/office/powerpoint/2010/main" val="1151746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50DE48-F724-40BD-9AA1-2D540B5157A4}" type="slidenum">
              <a:rPr lang="en-US" smtClean="0"/>
              <a:t>8</a:t>
            </a:fld>
            <a:endParaRPr lang="en-US" dirty="0"/>
          </a:p>
        </p:txBody>
      </p:sp>
    </p:spTree>
    <p:extLst>
      <p:ext uri="{BB962C8B-B14F-4D97-AF65-F5344CB8AC3E}">
        <p14:creationId xmlns:p14="http://schemas.microsoft.com/office/powerpoint/2010/main" val="421198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50DE48-F724-40BD-9AA1-2D540B5157A4}" type="slidenum">
              <a:rPr lang="en-US" smtClean="0"/>
              <a:t>9</a:t>
            </a:fld>
            <a:endParaRPr lang="en-US" dirty="0"/>
          </a:p>
        </p:txBody>
      </p:sp>
    </p:spTree>
    <p:extLst>
      <p:ext uri="{BB962C8B-B14F-4D97-AF65-F5344CB8AC3E}">
        <p14:creationId xmlns:p14="http://schemas.microsoft.com/office/powerpoint/2010/main" val="3220188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extLst>
      <p:ext uri="{BB962C8B-B14F-4D97-AF65-F5344CB8AC3E}">
        <p14:creationId xmlns:p14="http://schemas.microsoft.com/office/powerpoint/2010/main" val="1353121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extLst>
      <p:ext uri="{BB962C8B-B14F-4D97-AF65-F5344CB8AC3E}">
        <p14:creationId xmlns:p14="http://schemas.microsoft.com/office/powerpoint/2010/main" val="32202713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23" name="Slide Number Placeholder 22"/>
          <p:cNvSpPr>
            <a:spLocks noGrp="1"/>
          </p:cNvSpPr>
          <p:nvPr>
            <p:ph type="sldNum" sz="quarter" idx="11"/>
          </p:nvPr>
        </p:nvSpPr>
        <p:spPr/>
        <p:txBody>
          <a:bodyPr/>
          <a:lstStyle/>
          <a:p>
            <a:fld id="{A5CAA950-D714-41C3-82FA-DB592E449673}" type="slidenum">
              <a:rPr lang="en-US" smtClean="0"/>
              <a:t>‹#›</a:t>
            </a:fld>
            <a:endParaRPr lang="en-US" dirty="0"/>
          </a:p>
        </p:txBody>
      </p:sp>
      <p:sp>
        <p:nvSpPr>
          <p:cNvPr id="24" name="Footer Placeholder 23"/>
          <p:cNvSpPr>
            <a:spLocks noGrp="1"/>
          </p:cNvSpPr>
          <p:nvPr>
            <p:ph type="ftr" sz="quarter" idx="12"/>
          </p:nvPr>
        </p:nvSpPr>
        <p:spPr/>
        <p:txBody>
          <a:bodyPr/>
          <a:lstStyle/>
          <a:p>
            <a:endParaRPr lang="en-US"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EA42013B-2BF0-4B2D-99C8-FCCB868AA26A}" type="datetimeFigureOut">
              <a:rPr lang="en-US" smtClean="0"/>
              <a:t>3/27/2011</a:t>
            </a:fld>
            <a:endParaRPr lang="en-US" dirty="0"/>
          </a:p>
        </p:txBody>
      </p:sp>
      <p:sp>
        <p:nvSpPr>
          <p:cNvPr id="19" name="Slide Number Placeholder 18"/>
          <p:cNvSpPr>
            <a:spLocks noGrp="1"/>
          </p:cNvSpPr>
          <p:nvPr>
            <p:ph type="sldNum" sz="quarter" idx="15"/>
          </p:nvPr>
        </p:nvSpPr>
        <p:spPr/>
        <p:txBody>
          <a:bodyPr/>
          <a:lstStyle/>
          <a:p>
            <a:fld id="{A5CAA950-D714-41C3-82FA-DB592E449673}" type="slidenum">
              <a:rPr lang="en-US" smtClean="0"/>
              <a:t>‹#›</a:t>
            </a:fld>
            <a:endParaRPr lang="en-US" dirty="0"/>
          </a:p>
        </p:txBody>
      </p:sp>
      <p:sp>
        <p:nvSpPr>
          <p:cNvPr id="21" name="Footer Placeholder 20"/>
          <p:cNvSpPr>
            <a:spLocks noGrp="1"/>
          </p:cNvSpPr>
          <p:nvPr>
            <p:ph type="ftr" sz="quarter" idx="16"/>
          </p:nvPr>
        </p:nvSpPr>
        <p:spPr/>
        <p:txBody>
          <a:bodyPr/>
          <a:lstStyle/>
          <a:p>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20" name="Slide Number Placeholder 19"/>
          <p:cNvSpPr>
            <a:spLocks noGrp="1"/>
          </p:cNvSpPr>
          <p:nvPr>
            <p:ph type="sldNum" sz="quarter" idx="11"/>
          </p:nvPr>
        </p:nvSpPr>
        <p:spPr/>
        <p:txBody>
          <a:bodyPr/>
          <a:lstStyle/>
          <a:p>
            <a:fld id="{A5CAA950-D714-41C3-82FA-DB592E449673}" type="slidenum">
              <a:rPr lang="en-US" smtClean="0"/>
              <a:t>‹#›</a:t>
            </a:fld>
            <a:endParaRPr lang="en-US" dirty="0"/>
          </a:p>
        </p:txBody>
      </p:sp>
      <p:sp>
        <p:nvSpPr>
          <p:cNvPr id="21" name="Footer Placeholder 20"/>
          <p:cNvSpPr>
            <a:spLocks noGrp="1"/>
          </p:cNvSpPr>
          <p:nvPr>
            <p:ph type="ftr" sz="quarter" idx="12"/>
          </p:nvPr>
        </p:nvSpPr>
        <p:spPr/>
        <p:txBody>
          <a:bodyPr/>
          <a:lstStyle/>
          <a:p>
            <a:endParaRPr lang="en-US" dirty="0"/>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EA42013B-2BF0-4B2D-99C8-FCCB868AA26A}" type="datetimeFigureOut">
              <a:rPr lang="en-US" smtClean="0"/>
              <a:t>3/27/2011</a:t>
            </a:fld>
            <a:endParaRPr lang="en-US" dirty="0"/>
          </a:p>
        </p:txBody>
      </p:sp>
      <p:sp>
        <p:nvSpPr>
          <p:cNvPr id="25" name="Slide Number Placeholder 24"/>
          <p:cNvSpPr>
            <a:spLocks noGrp="1"/>
          </p:cNvSpPr>
          <p:nvPr>
            <p:ph type="sldNum" sz="quarter" idx="16"/>
          </p:nvPr>
        </p:nvSpPr>
        <p:spPr/>
        <p:txBody>
          <a:bodyPr/>
          <a:lstStyle/>
          <a:p>
            <a:fld id="{A5CAA950-D714-41C3-82FA-DB592E449673}" type="slidenum">
              <a:rPr lang="en-US" smtClean="0"/>
              <a:t>‹#›</a:t>
            </a:fld>
            <a:endParaRPr lang="en-US" dirty="0"/>
          </a:p>
        </p:txBody>
      </p:sp>
      <p:sp>
        <p:nvSpPr>
          <p:cNvPr id="26" name="Footer Placeholder 25"/>
          <p:cNvSpPr>
            <a:spLocks noGrp="1"/>
          </p:cNvSpPr>
          <p:nvPr>
            <p:ph type="ftr" sz="quarter" idx="17"/>
          </p:nvPr>
        </p:nvSpPr>
        <p:spPr/>
        <p:txBody>
          <a:bodyPr/>
          <a:lstStyle/>
          <a:p>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EA42013B-2BF0-4B2D-99C8-FCCB868AA26A}" type="datetimeFigureOut">
              <a:rPr lang="en-US" smtClean="0"/>
              <a:t>3/27/2011</a:t>
            </a:fld>
            <a:endParaRPr lang="en-US" dirty="0"/>
          </a:p>
        </p:txBody>
      </p:sp>
      <p:sp>
        <p:nvSpPr>
          <p:cNvPr id="24" name="Slide Number Placeholder 23"/>
          <p:cNvSpPr>
            <a:spLocks noGrp="1"/>
          </p:cNvSpPr>
          <p:nvPr>
            <p:ph type="sldNum" sz="quarter" idx="17"/>
          </p:nvPr>
        </p:nvSpPr>
        <p:spPr/>
        <p:txBody>
          <a:bodyPr/>
          <a:lstStyle/>
          <a:p>
            <a:fld id="{A5CAA950-D714-41C3-82FA-DB592E449673}" type="slidenum">
              <a:rPr lang="en-US" smtClean="0"/>
              <a:t>‹#›</a:t>
            </a:fld>
            <a:endParaRPr lang="en-US" dirty="0"/>
          </a:p>
        </p:txBody>
      </p:sp>
      <p:sp>
        <p:nvSpPr>
          <p:cNvPr id="29" name="Footer Placeholder 28"/>
          <p:cNvSpPr>
            <a:spLocks noGrp="1"/>
          </p:cNvSpPr>
          <p:nvPr>
            <p:ph type="ftr" sz="quarter" idx="18"/>
          </p:nvPr>
        </p:nvSpPr>
        <p:spPr/>
        <p:txBody>
          <a:bodyPr/>
          <a:lstStyle/>
          <a:p>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10"/>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14" name="Slide Number Placeholder 13"/>
          <p:cNvSpPr>
            <a:spLocks noGrp="1"/>
          </p:cNvSpPr>
          <p:nvPr>
            <p:ph type="sldNum" sz="quarter" idx="11"/>
          </p:nvPr>
        </p:nvSpPr>
        <p:spPr/>
        <p:txBody>
          <a:bodyPr/>
          <a:lstStyle/>
          <a:p>
            <a:fld id="{A5CAA950-D714-41C3-82FA-DB592E449673}" type="slidenum">
              <a:rPr lang="en-US" smtClean="0"/>
              <a:t>‹#›</a:t>
            </a:fld>
            <a:endParaRPr lang="en-US" dirty="0"/>
          </a:p>
        </p:txBody>
      </p:sp>
      <p:sp>
        <p:nvSpPr>
          <p:cNvPr id="18" name="Footer Placeholder 17"/>
          <p:cNvSpPr>
            <a:spLocks noGrp="1"/>
          </p:cNvSpPr>
          <p:nvPr>
            <p:ph type="ftr" sz="quarter" idx="12"/>
          </p:nvPr>
        </p:nvSpPr>
        <p:spPr/>
        <p:txBody>
          <a:bodyPr/>
          <a:lstStyle/>
          <a:p>
            <a:endParaRPr lang="en-US" dirty="0"/>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12" name="Slide Number Placeholder 11"/>
          <p:cNvSpPr>
            <a:spLocks noGrp="1"/>
          </p:cNvSpPr>
          <p:nvPr>
            <p:ph type="sldNum" sz="quarter" idx="11"/>
          </p:nvPr>
        </p:nvSpPr>
        <p:spPr/>
        <p:txBody>
          <a:bodyPr/>
          <a:lstStyle/>
          <a:p>
            <a:fld id="{A5CAA950-D714-41C3-82FA-DB592E449673}" type="slidenum">
              <a:rPr lang="en-US" smtClean="0"/>
              <a:t>‹#›</a:t>
            </a:fld>
            <a:endParaRPr lang="en-US" dirty="0"/>
          </a:p>
        </p:txBody>
      </p:sp>
      <p:sp>
        <p:nvSpPr>
          <p:cNvPr id="13" name="Footer Placeholder 12"/>
          <p:cNvSpPr>
            <a:spLocks noGrp="1"/>
          </p:cNvSpPr>
          <p:nvPr>
            <p:ph type="ftr" sz="quarter" idx="12"/>
          </p:nvPr>
        </p:nvSpPr>
        <p:spPr/>
        <p:txBody>
          <a:bodyPr/>
          <a:lstStyle/>
          <a:p>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EA42013B-2BF0-4B2D-99C8-FCCB868AA26A}" type="datetimeFigureOut">
              <a:rPr lang="en-US" smtClean="0"/>
              <a:t>3/27/2011</a:t>
            </a:fld>
            <a:endParaRPr lang="en-US" dirty="0"/>
          </a:p>
        </p:txBody>
      </p:sp>
      <p:sp>
        <p:nvSpPr>
          <p:cNvPr id="18" name="Slide Number Placeholder 17"/>
          <p:cNvSpPr>
            <a:spLocks noGrp="1"/>
          </p:cNvSpPr>
          <p:nvPr>
            <p:ph type="sldNum" sz="quarter" idx="16"/>
          </p:nvPr>
        </p:nvSpPr>
        <p:spPr/>
        <p:txBody>
          <a:bodyPr/>
          <a:lstStyle/>
          <a:p>
            <a:fld id="{A5CAA950-D714-41C3-82FA-DB592E449673}" type="slidenum">
              <a:rPr lang="en-US" smtClean="0"/>
              <a:t>‹#›</a:t>
            </a:fld>
            <a:endParaRPr lang="en-US" dirty="0"/>
          </a:p>
        </p:txBody>
      </p:sp>
      <p:sp>
        <p:nvSpPr>
          <p:cNvPr id="20" name="Footer Placeholder 19"/>
          <p:cNvSpPr>
            <a:spLocks noGrp="1"/>
          </p:cNvSpPr>
          <p:nvPr>
            <p:ph type="ftr" sz="quarter" idx="17"/>
          </p:nvPr>
        </p:nvSpPr>
        <p:spPr/>
        <p:txBody>
          <a:bodyPr/>
          <a:lstStyle/>
          <a:p>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EA42013B-2BF0-4B2D-99C8-FCCB868AA26A}" type="datetimeFigureOut">
              <a:rPr lang="en-US" smtClean="0"/>
              <a:t>3/27/2011</a:t>
            </a:fld>
            <a:endParaRPr lang="en-US" dirty="0"/>
          </a:p>
        </p:txBody>
      </p:sp>
      <p:sp>
        <p:nvSpPr>
          <p:cNvPr id="20" name="Slide Number Placeholder 19"/>
          <p:cNvSpPr>
            <a:spLocks noGrp="1"/>
          </p:cNvSpPr>
          <p:nvPr>
            <p:ph type="sldNum" sz="quarter" idx="15"/>
          </p:nvPr>
        </p:nvSpPr>
        <p:spPr/>
        <p:txBody>
          <a:bodyPr/>
          <a:lstStyle/>
          <a:p>
            <a:fld id="{A5CAA950-D714-41C3-82FA-DB592E449673}" type="slidenum">
              <a:rPr lang="en-US" smtClean="0"/>
              <a:t>‹#›</a:t>
            </a:fld>
            <a:endParaRPr lang="en-US" dirty="0"/>
          </a:p>
        </p:txBody>
      </p:sp>
      <p:sp>
        <p:nvSpPr>
          <p:cNvPr id="21" name="Footer Placeholder 20"/>
          <p:cNvSpPr>
            <a:spLocks noGrp="1"/>
          </p:cNvSpPr>
          <p:nvPr>
            <p:ph type="ftr" sz="quarter" idx="16"/>
          </p:nvPr>
        </p:nvSpPr>
        <p:spPr/>
        <p:txBody>
          <a:bodyPr/>
          <a:lstStyle/>
          <a:p>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extLst>
      <p:ext uri="{BB962C8B-B14F-4D97-AF65-F5344CB8AC3E}">
        <p14:creationId xmlns:p14="http://schemas.microsoft.com/office/powerpoint/2010/main" val="35480982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A5CAA950-D714-41C3-82FA-DB592E449673}"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A5CAA950-D714-41C3-82FA-DB592E449673}"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5CAA950-D714-41C3-82FA-DB592E44967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extLst>
      <p:ext uri="{BB962C8B-B14F-4D97-AF65-F5344CB8AC3E}">
        <p14:creationId xmlns:p14="http://schemas.microsoft.com/office/powerpoint/2010/main" val="1492093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extLst>
      <p:ext uri="{BB962C8B-B14F-4D97-AF65-F5344CB8AC3E}">
        <p14:creationId xmlns:p14="http://schemas.microsoft.com/office/powerpoint/2010/main" val="4096488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5CAA950-D714-41C3-82FA-DB592E449673}" type="slidenum">
              <a:rPr lang="en-US" smtClean="0"/>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spTree>
    <p:extLst>
      <p:ext uri="{BB962C8B-B14F-4D97-AF65-F5344CB8AC3E}">
        <p14:creationId xmlns:p14="http://schemas.microsoft.com/office/powerpoint/2010/main" val="17696453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5CAA950-D714-41C3-82FA-DB592E449673}" type="slidenum">
              <a:rPr lang="en-US" smtClean="0"/>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CAA950-D714-41C3-82FA-DB592E449673}" type="slidenum">
              <a:rPr lang="en-US" smtClean="0"/>
              <a:t>‹#›</a:t>
            </a:fld>
            <a:endParaRPr lang="en-US" dirty="0"/>
          </a:p>
        </p:txBody>
      </p:sp>
    </p:spTree>
    <p:extLst>
      <p:ext uri="{BB962C8B-B14F-4D97-AF65-F5344CB8AC3E}">
        <p14:creationId xmlns:p14="http://schemas.microsoft.com/office/powerpoint/2010/main" val="33457639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5CAA950-D714-41C3-82FA-DB592E449673}" type="slidenum">
              <a:rPr lang="en-US" smtClean="0"/>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A5CAA950-D714-41C3-82FA-DB592E449673}" type="slidenum">
              <a:rPr lang="en-US" smtClean="0"/>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A5CAA950-D714-41C3-82FA-DB592E449673}" type="slidenum">
              <a:rPr lang="en-US" smtClean="0"/>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A5CAA950-D714-41C3-82FA-DB592E449673}" type="slidenum">
              <a:rPr lang="en-US" smtClean="0"/>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CAA950-D714-41C3-82FA-DB592E449673}" type="slidenum">
              <a:rPr lang="en-US" smtClean="0"/>
              <a:t>‹#›</a:t>
            </a:fld>
            <a:endParaRPr lang="en-US" dirty="0"/>
          </a:p>
        </p:txBody>
      </p:sp>
    </p:spTree>
    <p:extLst>
      <p:ext uri="{BB962C8B-B14F-4D97-AF65-F5344CB8AC3E}">
        <p14:creationId xmlns:p14="http://schemas.microsoft.com/office/powerpoint/2010/main" val="17287770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A5CAA950-D714-41C3-82FA-DB592E449673}" type="slidenum">
              <a:rPr lang="en-US" smtClean="0"/>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A5CAA950-D714-41C3-82FA-DB592E449673}" type="slidenum">
              <a:rPr lang="en-US" smtClean="0"/>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CAA950-D714-41C3-82FA-DB592E449673}" type="slidenum">
              <a:rPr lang="en-US" smtClean="0"/>
              <a:t>‹#›</a:t>
            </a:fld>
            <a:endParaRPr lang="en-US" dirty="0"/>
          </a:p>
        </p:txBody>
      </p:sp>
    </p:spTree>
    <p:extLst>
      <p:ext uri="{BB962C8B-B14F-4D97-AF65-F5344CB8AC3E}">
        <p14:creationId xmlns:p14="http://schemas.microsoft.com/office/powerpoint/2010/main" val="21591965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9" name="Slide Number Placeholder 8"/>
          <p:cNvSpPr>
            <a:spLocks noGrp="1"/>
          </p:cNvSpPr>
          <p:nvPr>
            <p:ph type="sldNum" sz="quarter" idx="11"/>
          </p:nvPr>
        </p:nvSpPr>
        <p:spPr/>
        <p:txBody>
          <a:bodyPr/>
          <a:lstStyle/>
          <a:p>
            <a:fld id="{A5CAA950-D714-41C3-82FA-DB592E449673}"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spTree>
    <p:extLst>
      <p:ext uri="{BB962C8B-B14F-4D97-AF65-F5344CB8AC3E}">
        <p14:creationId xmlns:p14="http://schemas.microsoft.com/office/powerpoint/2010/main" val="7815328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CAA950-D714-41C3-82FA-DB592E449673}"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dirty="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EA42013B-2BF0-4B2D-99C8-FCCB868AA26A}" type="datetimeFigureOut">
              <a:rPr lang="en-US" smtClean="0"/>
              <a:t>3/27/2011</a:t>
            </a:fld>
            <a:endParaRPr lang="en-US" dirty="0"/>
          </a:p>
        </p:txBody>
      </p:sp>
      <p:sp>
        <p:nvSpPr>
          <p:cNvPr id="17" name="Slide Number Placeholder 16"/>
          <p:cNvSpPr>
            <a:spLocks noGrp="1"/>
          </p:cNvSpPr>
          <p:nvPr>
            <p:ph type="sldNum" sz="quarter" idx="11"/>
          </p:nvPr>
        </p:nvSpPr>
        <p:spPr/>
        <p:txBody>
          <a:bodyPr/>
          <a:lstStyle/>
          <a:p>
            <a:fld id="{A5CAA950-D714-41C3-82FA-DB592E449673}" type="slidenum">
              <a:rPr lang="en-US" smtClean="0"/>
              <a:t>‹#›</a:t>
            </a:fld>
            <a:endParaRPr lang="en-US" dirty="0"/>
          </a:p>
        </p:txBody>
      </p:sp>
      <p:sp>
        <p:nvSpPr>
          <p:cNvPr id="19" name="Footer Placeholder 18"/>
          <p:cNvSpPr>
            <a:spLocks noGrp="1"/>
          </p:cNvSpPr>
          <p:nvPr>
            <p:ph type="ftr" sz="quarter" idx="12"/>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CAA950-D714-41C3-82FA-DB592E449673}" type="slidenum">
              <a:rPr lang="en-US" smtClean="0"/>
              <a:t>‹#›</a:t>
            </a:fld>
            <a:endParaRPr lang="en-US" dirty="0"/>
          </a:p>
        </p:txBody>
      </p:sp>
    </p:spTree>
    <p:extLst>
      <p:ext uri="{BB962C8B-B14F-4D97-AF65-F5344CB8AC3E}">
        <p14:creationId xmlns:p14="http://schemas.microsoft.com/office/powerpoint/2010/main" val="38635025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EA42013B-2BF0-4B2D-99C8-FCCB868AA26A}" type="datetimeFigureOut">
              <a:rPr lang="en-US" smtClean="0"/>
              <a:t>3/27/2011</a:t>
            </a:fld>
            <a:endParaRPr lang="en-US" dirty="0"/>
          </a:p>
        </p:txBody>
      </p:sp>
      <p:sp>
        <p:nvSpPr>
          <p:cNvPr id="12" name="Slide Number Placeholder 11"/>
          <p:cNvSpPr>
            <a:spLocks noGrp="1"/>
          </p:cNvSpPr>
          <p:nvPr>
            <p:ph type="sldNum" sz="quarter" idx="15"/>
          </p:nvPr>
        </p:nvSpPr>
        <p:spPr/>
        <p:txBody>
          <a:bodyPr/>
          <a:lstStyle/>
          <a:p>
            <a:fld id="{A5CAA950-D714-41C3-82FA-DB592E449673}" type="slidenum">
              <a:rPr lang="en-US" smtClean="0"/>
              <a:t>‹#›</a:t>
            </a:fld>
            <a:endParaRPr lang="en-US" dirty="0"/>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dirty="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14" name="Slide Number Placeholder 13"/>
          <p:cNvSpPr>
            <a:spLocks noGrp="1"/>
          </p:cNvSpPr>
          <p:nvPr>
            <p:ph type="sldNum" sz="quarter" idx="11"/>
          </p:nvPr>
        </p:nvSpPr>
        <p:spPr/>
        <p:txBody>
          <a:bodyPr/>
          <a:lstStyle/>
          <a:p>
            <a:fld id="{A5CAA950-D714-41C3-82FA-DB592E449673}"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EA42013B-2BF0-4B2D-99C8-FCCB868AA26A}" type="datetimeFigureOut">
              <a:rPr lang="en-US" smtClean="0"/>
              <a:t>3/27/2011</a:t>
            </a:fld>
            <a:endParaRPr lang="en-US" dirty="0"/>
          </a:p>
        </p:txBody>
      </p:sp>
      <p:sp>
        <p:nvSpPr>
          <p:cNvPr id="12" name="Slide Number Placeholder 11"/>
          <p:cNvSpPr>
            <a:spLocks noGrp="1"/>
          </p:cNvSpPr>
          <p:nvPr>
            <p:ph type="sldNum" sz="quarter" idx="16"/>
          </p:nvPr>
        </p:nvSpPr>
        <p:spPr/>
        <p:txBody>
          <a:bodyPr/>
          <a:lstStyle/>
          <a:p>
            <a:fld id="{A5CAA950-D714-41C3-82FA-DB592E449673}" type="slidenum">
              <a:rPr lang="en-US" smtClean="0"/>
              <a:t>‹#›</a:t>
            </a:fld>
            <a:endParaRPr lang="en-US" dirty="0"/>
          </a:p>
        </p:txBody>
      </p:sp>
      <p:sp>
        <p:nvSpPr>
          <p:cNvPr id="13" name="Footer Placeholder 12"/>
          <p:cNvSpPr>
            <a:spLocks noGrp="1"/>
          </p:cNvSpPr>
          <p:nvPr>
            <p:ph type="ftr" sz="quarter" idx="17"/>
          </p:nvPr>
        </p:nvSpPr>
        <p:spPr/>
        <p:txBody>
          <a:bodyPr/>
          <a:lstStyle/>
          <a:p>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EA42013B-2BF0-4B2D-99C8-FCCB868AA26A}" type="datetimeFigureOut">
              <a:rPr lang="en-US" smtClean="0"/>
              <a:t>3/27/2011</a:t>
            </a:fld>
            <a:endParaRPr lang="en-US" dirty="0"/>
          </a:p>
        </p:txBody>
      </p:sp>
      <p:sp>
        <p:nvSpPr>
          <p:cNvPr id="12" name="Slide Number Placeholder 11"/>
          <p:cNvSpPr>
            <a:spLocks noGrp="1"/>
          </p:cNvSpPr>
          <p:nvPr>
            <p:ph type="sldNum" sz="quarter" idx="17"/>
          </p:nvPr>
        </p:nvSpPr>
        <p:spPr/>
        <p:txBody>
          <a:bodyPr/>
          <a:lstStyle/>
          <a:p>
            <a:fld id="{A5CAA950-D714-41C3-82FA-DB592E449673}" type="slidenum">
              <a:rPr lang="en-US" smtClean="0"/>
              <a:t>‹#›</a:t>
            </a:fld>
            <a:endParaRPr lang="en-US" dirty="0"/>
          </a:p>
        </p:txBody>
      </p:sp>
      <p:sp>
        <p:nvSpPr>
          <p:cNvPr id="13" name="Footer Placeholder 12"/>
          <p:cNvSpPr>
            <a:spLocks noGrp="1"/>
          </p:cNvSpPr>
          <p:nvPr>
            <p:ph type="ftr" sz="quarter" idx="18"/>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16" name="Slide Number Placeholder 15"/>
          <p:cNvSpPr>
            <a:spLocks noGrp="1"/>
          </p:cNvSpPr>
          <p:nvPr>
            <p:ph type="sldNum" sz="quarter" idx="11"/>
          </p:nvPr>
        </p:nvSpPr>
        <p:spPr/>
        <p:txBody>
          <a:bodyPr/>
          <a:lstStyle/>
          <a:p>
            <a:fld id="{A5CAA950-D714-41C3-82FA-DB592E449673}"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8" name="Slide Number Placeholder 7"/>
          <p:cNvSpPr>
            <a:spLocks noGrp="1"/>
          </p:cNvSpPr>
          <p:nvPr>
            <p:ph type="sldNum" sz="quarter" idx="11"/>
          </p:nvPr>
        </p:nvSpPr>
        <p:spPr/>
        <p:txBody>
          <a:bodyPr/>
          <a:lstStyle/>
          <a:p>
            <a:fld id="{A5CAA950-D714-41C3-82FA-DB592E449673}"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EA42013B-2BF0-4B2D-99C8-FCCB868AA26A}" type="datetimeFigureOut">
              <a:rPr lang="en-US" smtClean="0"/>
              <a:t>3/27/2011</a:t>
            </a:fld>
            <a:endParaRPr lang="en-US" dirty="0"/>
          </a:p>
        </p:txBody>
      </p:sp>
      <p:sp>
        <p:nvSpPr>
          <p:cNvPr id="19" name="Slide Number Placeholder 18"/>
          <p:cNvSpPr>
            <a:spLocks noGrp="1"/>
          </p:cNvSpPr>
          <p:nvPr>
            <p:ph type="sldNum" sz="quarter" idx="16"/>
          </p:nvPr>
        </p:nvSpPr>
        <p:spPr/>
        <p:txBody>
          <a:bodyPr/>
          <a:lstStyle/>
          <a:p>
            <a:fld id="{A5CAA950-D714-41C3-82FA-DB592E449673}" type="slidenum">
              <a:rPr lang="en-US" smtClean="0"/>
              <a:t>‹#›</a:t>
            </a:fld>
            <a:endParaRPr lang="en-US" dirty="0"/>
          </a:p>
        </p:txBody>
      </p:sp>
      <p:sp>
        <p:nvSpPr>
          <p:cNvPr id="23" name="Footer Placeholder 22"/>
          <p:cNvSpPr>
            <a:spLocks noGrp="1"/>
          </p:cNvSpPr>
          <p:nvPr>
            <p:ph type="ftr" sz="quarter" idx="17"/>
          </p:nvPr>
        </p:nvSpPr>
        <p:spPr/>
        <p:txBody>
          <a:bodyPr/>
          <a:lstStyle/>
          <a:p>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EA42013B-2BF0-4B2D-99C8-FCCB868AA26A}" type="datetimeFigureOut">
              <a:rPr lang="en-US" smtClean="0"/>
              <a:t>3/27/2011</a:t>
            </a:fld>
            <a:endParaRPr lang="en-US" dirty="0"/>
          </a:p>
        </p:txBody>
      </p:sp>
      <p:sp>
        <p:nvSpPr>
          <p:cNvPr id="14" name="Slide Number Placeholder 13"/>
          <p:cNvSpPr>
            <a:spLocks noGrp="1"/>
          </p:cNvSpPr>
          <p:nvPr>
            <p:ph type="sldNum" sz="quarter" idx="15"/>
          </p:nvPr>
        </p:nvSpPr>
        <p:spPr>
          <a:xfrm>
            <a:off x="4038600" y="6172200"/>
            <a:ext cx="1066800" cy="304800"/>
          </a:xfrm>
        </p:spPr>
        <p:txBody>
          <a:bodyPr/>
          <a:lstStyle/>
          <a:p>
            <a:fld id="{A5CAA950-D714-41C3-82FA-DB592E449673}" type="slidenum">
              <a:rPr lang="en-US" smtClean="0"/>
              <a:t>‹#›</a:t>
            </a:fld>
            <a:endParaRPr lang="en-US" dirty="0"/>
          </a:p>
        </p:txBody>
      </p:sp>
      <p:sp>
        <p:nvSpPr>
          <p:cNvPr id="15" name="Footer Placeholder 14"/>
          <p:cNvSpPr>
            <a:spLocks noGrp="1"/>
          </p:cNvSpPr>
          <p:nvPr>
            <p:ph type="ftr" sz="quarter" idx="16"/>
          </p:nvPr>
        </p:nvSpPr>
        <p:spPr>
          <a:xfrm>
            <a:off x="1447800" y="6486525"/>
            <a:ext cx="6248400" cy="292100"/>
          </a:xfrm>
        </p:spPr>
        <p:txBody>
          <a:bodyPr/>
          <a:lstStyle/>
          <a:p>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2013B-2BF0-4B2D-99C8-FCCB868AA26A}" type="datetimeFigureOut">
              <a:rPr lang="en-US" smtClean="0"/>
              <a:t>3/27/2011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CAA950-D714-41C3-82FA-DB592E449673}" type="slidenum">
              <a:rPr lang="en-US" smtClean="0"/>
              <a:t>‹#›</a:t>
            </a:fld>
            <a:endParaRPr lang="en-US" dirty="0"/>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7.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2013B-2BF0-4B2D-99C8-FCCB868AA26A}" type="datetimeFigureOut">
              <a:rPr lang="en-US" smtClean="0"/>
              <a:t>3/27/2011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AA950-D714-41C3-82FA-DB592E449673}" type="slidenum">
              <a:rPr lang="en-US" smtClean="0"/>
              <a:t>‹#›</a:t>
            </a:fld>
            <a:endParaRPr lang="en-US" dirty="0"/>
          </a:p>
        </p:txBody>
      </p:sp>
    </p:spTree>
    <p:extLst>
      <p:ext uri="{BB962C8B-B14F-4D97-AF65-F5344CB8AC3E}">
        <p14:creationId xmlns:p14="http://schemas.microsoft.com/office/powerpoint/2010/main" val="648706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EA42013B-2BF0-4B2D-99C8-FCCB868AA26A}" type="datetimeFigureOut">
              <a:rPr lang="en-US" smtClean="0"/>
              <a:t>3/27/2011</a:t>
            </a:fld>
            <a:endParaRPr lang="en-US" dirty="0"/>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dirty="0"/>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A5CAA950-D714-41C3-82FA-DB592E449673}"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A42013B-2BF0-4B2D-99C8-FCCB868AA26A}" type="datetimeFigureOut">
              <a:rPr lang="en-US" smtClean="0"/>
              <a:t>3/27/2011</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5CAA950-D714-41C3-82FA-DB592E449673}"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EA42013B-2BF0-4B2D-99C8-FCCB868AA26A}" type="datetimeFigureOut">
              <a:rPr lang="en-US" smtClean="0"/>
              <a:t>3/27/2011</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A5CAA950-D714-41C3-82FA-DB592E44967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A42013B-2BF0-4B2D-99C8-FCCB868AA26A}" type="datetimeFigureOut">
              <a:rPr lang="en-US" smtClean="0"/>
              <a:t>3/27/2011</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5CAA950-D714-41C3-82FA-DB592E44967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A42013B-2BF0-4B2D-99C8-FCCB868AA26A}" type="datetimeFigureOut">
              <a:rPr lang="en-US" smtClean="0"/>
              <a:t>3/27/2011</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5CAA950-D714-41C3-82FA-DB592E44967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A42013B-2BF0-4B2D-99C8-FCCB868AA26A}" type="datetimeFigureOut">
              <a:rPr lang="en-US" smtClean="0"/>
              <a:t>3/27/2011</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5CAA950-D714-41C3-82FA-DB592E44967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A42013B-2BF0-4B2D-99C8-FCCB868AA26A}" type="datetimeFigureOut">
              <a:rPr lang="en-US" smtClean="0"/>
              <a:t>3/27/2011</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5CAA950-D714-41C3-82FA-DB592E44967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A42013B-2BF0-4B2D-99C8-FCCB868AA26A}" type="datetimeFigureOut">
              <a:rPr lang="en-US" smtClean="0"/>
              <a:t>3/27/2011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CAA950-D714-41C3-82FA-DB592E449673}" type="slidenum">
              <a:rPr lang="en-US" smtClean="0"/>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5CAA950-D714-41C3-82FA-DB592E449673}"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A42013B-2BF0-4B2D-99C8-FCCB868AA26A}" type="datetimeFigureOut">
              <a:rPr lang="en-US" smtClean="0"/>
              <a:t>3/27/2011</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EA42013B-2BF0-4B2D-99C8-FCCB868AA26A}" type="datetimeFigureOut">
              <a:rPr lang="en-US" smtClean="0"/>
              <a:t>3/27/2011</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A5CAA950-D714-41C3-82FA-DB592E44967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EA42013B-2BF0-4B2D-99C8-FCCB868AA26A}" type="datetimeFigureOut">
              <a:rPr lang="en-US" smtClean="0"/>
              <a:t>3/27/2011</a:t>
            </a:fld>
            <a:endParaRPr lang="en-US"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A5CAA950-D714-41C3-82FA-DB592E449673}" type="slidenum">
              <a:rPr lang="en-US" smtClean="0"/>
              <a:t>‹#›</a:t>
            </a:fld>
            <a:endParaRPr lang="en-US"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7.xml"/><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3.xml"/><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6.xml"/><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7.xml"/><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46.xml"/><Relationship Id="rId4" Type="http://schemas.openxmlformats.org/officeDocument/2006/relationships/image" Target="../media/image23.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2971799"/>
          </a:xfrm>
        </p:spPr>
        <p:txBody>
          <a:bodyPr>
            <a:normAutofit/>
          </a:bodyPr>
          <a:lstStyle/>
          <a:p>
            <a:r>
              <a:rPr lang="en-US" dirty="0" smtClean="0"/>
              <a:t>Application</a:t>
            </a:r>
            <a:br>
              <a:rPr lang="en-US" dirty="0" smtClean="0"/>
            </a:br>
            <a:r>
              <a:rPr lang="en-US" dirty="0" smtClean="0"/>
              <a:t>of</a:t>
            </a:r>
            <a:br>
              <a:rPr lang="en-US" dirty="0" smtClean="0"/>
            </a:br>
            <a:r>
              <a:rPr lang="en-US" dirty="0" smtClean="0"/>
              <a:t>Jean Watson’s</a:t>
            </a:r>
            <a:br>
              <a:rPr lang="en-US" dirty="0" smtClean="0"/>
            </a:br>
            <a:r>
              <a:rPr lang="en-US" dirty="0" smtClean="0"/>
              <a:t>Theory of Human Caring</a:t>
            </a:r>
            <a:endParaRPr lang="en-US" dirty="0"/>
          </a:p>
        </p:txBody>
      </p:sp>
    </p:spTree>
    <p:extLst>
      <p:ext uri="{BB962C8B-B14F-4D97-AF65-F5344CB8AC3E}">
        <p14:creationId xmlns:p14="http://schemas.microsoft.com/office/powerpoint/2010/main" val="236465989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lstStyle/>
          <a:p>
            <a:r>
              <a:rPr lang="en-US" dirty="0" smtClean="0"/>
              <a:t>“Caring is central to nursing</a:t>
            </a:r>
          </a:p>
          <a:p>
            <a:r>
              <a:rPr lang="en-US" dirty="0" smtClean="0"/>
              <a:t>Care enhances patients’ quality of life</a:t>
            </a:r>
          </a:p>
          <a:p>
            <a:r>
              <a:rPr lang="en-US" dirty="0" smtClean="0"/>
              <a:t>Hospice nursing involves caring” </a:t>
            </a:r>
            <a:r>
              <a:rPr lang="en-US" sz="1400" dirty="0" smtClean="0"/>
              <a:t>(Ryan, 1992, p. 23).</a:t>
            </a:r>
          </a:p>
          <a:p>
            <a:pPr marL="0" indent="0">
              <a:buNone/>
            </a:pPr>
            <a:endParaRPr lang="en-US" sz="1400" dirty="0"/>
          </a:p>
          <a:p>
            <a:pPr marL="0" indent="0" algn="ctr">
              <a:buNone/>
            </a:pPr>
            <a:endParaRPr lang="en-US" dirty="0"/>
          </a:p>
        </p:txBody>
      </p:sp>
    </p:spTree>
    <p:extLst>
      <p:ext uri="{BB962C8B-B14F-4D97-AF65-F5344CB8AC3E}">
        <p14:creationId xmlns:p14="http://schemas.microsoft.com/office/powerpoint/2010/main" val="276328937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Structure of Study</a:t>
            </a:r>
            <a:endParaRPr lang="en-US" dirty="0"/>
          </a:p>
        </p:txBody>
      </p:sp>
      <p:sp>
        <p:nvSpPr>
          <p:cNvPr id="3" name="Content Placeholder 2"/>
          <p:cNvSpPr>
            <a:spLocks noGrp="1"/>
          </p:cNvSpPr>
          <p:nvPr>
            <p:ph idx="1"/>
          </p:nvPr>
        </p:nvSpPr>
        <p:spPr/>
        <p:txBody>
          <a:bodyPr>
            <a:normAutofit/>
          </a:bodyPr>
          <a:lstStyle/>
          <a:p>
            <a:r>
              <a:rPr lang="en-US" dirty="0" smtClean="0"/>
              <a:t>Five Hospice Nurses</a:t>
            </a:r>
          </a:p>
          <a:p>
            <a:r>
              <a:rPr lang="en-US" dirty="0" smtClean="0"/>
              <a:t>Twenty Primary Caregivers of Home-Care Hospice Clients</a:t>
            </a:r>
          </a:p>
          <a:p>
            <a:pPr marL="0" indent="0">
              <a:buNone/>
            </a:pPr>
            <a:r>
              <a:rPr lang="en-US" dirty="0" smtClean="0"/>
              <a:t>Watson’s theory provided framework for this study to convey the importance of nursing behaviors as they are perceived by client and caregivers during end-of-life. This realization can “promote caring and quality of life for terminally-ill patients and their caregivers” </a:t>
            </a:r>
            <a:r>
              <a:rPr lang="en-US" sz="1400" dirty="0" smtClean="0"/>
              <a:t>(Ryan, 1992, p. 23)</a:t>
            </a:r>
            <a:endParaRPr lang="en-US" dirty="0" smtClean="0"/>
          </a:p>
        </p:txBody>
      </p:sp>
    </p:spTree>
    <p:extLst>
      <p:ext uri="{BB962C8B-B14F-4D97-AF65-F5344CB8AC3E}">
        <p14:creationId xmlns:p14="http://schemas.microsoft.com/office/powerpoint/2010/main" val="248691414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Continued </a:t>
            </a:r>
            <a:endParaRPr lang="en-US" dirty="0"/>
          </a:p>
        </p:txBody>
      </p:sp>
      <p:sp>
        <p:nvSpPr>
          <p:cNvPr id="3" name="Content Placeholder 2"/>
          <p:cNvSpPr>
            <a:spLocks noGrp="1"/>
          </p:cNvSpPr>
          <p:nvPr>
            <p:ph idx="1"/>
          </p:nvPr>
        </p:nvSpPr>
        <p:spPr/>
        <p:txBody>
          <a:bodyPr/>
          <a:lstStyle/>
          <a:p>
            <a:r>
              <a:rPr lang="en-US" dirty="0"/>
              <a:t>“Q-sort of 60 nursing behaviors ranked from most to least helpful was completed (…) during the bereavement period” </a:t>
            </a:r>
            <a:r>
              <a:rPr lang="en-US" sz="1400" dirty="0"/>
              <a:t>(Ryan, 1992, p. 22).</a:t>
            </a:r>
          </a:p>
          <a:p>
            <a:r>
              <a:rPr lang="en-US" dirty="0" smtClean="0"/>
              <a:t>Criteria for caregivers included death of hospice patient occurring within last two to six months.</a:t>
            </a:r>
          </a:p>
          <a:p>
            <a:r>
              <a:rPr lang="en-US" dirty="0" smtClean="0"/>
              <a:t>Caregivers and nurses were chosen randomly using a table of identification numbers.</a:t>
            </a:r>
          </a:p>
          <a:p>
            <a:endParaRPr lang="en-US" dirty="0"/>
          </a:p>
        </p:txBody>
      </p:sp>
    </p:spTree>
    <p:extLst>
      <p:ext uri="{BB962C8B-B14F-4D97-AF65-F5344CB8AC3E}">
        <p14:creationId xmlns:p14="http://schemas.microsoft.com/office/powerpoint/2010/main" val="294976018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par>
                          <p:cTn id="11" fill="hold">
                            <p:stCondLst>
                              <p:cond delay="6150"/>
                            </p:stCondLst>
                            <p:childTnLst>
                              <p:par>
                                <p:cTn id="12" presetID="34" presetClass="emph" presetSubtype="0" fill="hold" grpId="0" nodeType="after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3">
                                            <p:txEl>
                                              <p:pRg st="1" end="1"/>
                                            </p:txEl>
                                          </p:spTgt>
                                        </p:tgtEl>
                                        <p:attrNameLst>
                                          <p:attrName>ppt_x</p:attrName>
                                          <p:attrName>ppt_y</p:attrName>
                                        </p:attrNameLst>
                                      </p:cBhvr>
                                    </p:animMotion>
                                    <p:animRot by="1500000">
                                      <p:cBhvr>
                                        <p:cTn id="14" dur="125" fill="hold">
                                          <p:stCondLst>
                                            <p:cond delay="0"/>
                                          </p:stCondLst>
                                        </p:cTn>
                                        <p:tgtEl>
                                          <p:spTgt spid="3">
                                            <p:txEl>
                                              <p:pRg st="1" end="1"/>
                                            </p:txEl>
                                          </p:spTgt>
                                        </p:tgtEl>
                                        <p:attrNameLst>
                                          <p:attrName>r</p:attrName>
                                        </p:attrNameLst>
                                      </p:cBhvr>
                                    </p:animRot>
                                    <p:animRot by="-1500000">
                                      <p:cBhvr>
                                        <p:cTn id="15" dur="125" fill="hold">
                                          <p:stCondLst>
                                            <p:cond delay="125"/>
                                          </p:stCondLst>
                                        </p:cTn>
                                        <p:tgtEl>
                                          <p:spTgt spid="3">
                                            <p:txEl>
                                              <p:pRg st="1" end="1"/>
                                            </p:txEl>
                                          </p:spTgt>
                                        </p:tgtEl>
                                        <p:attrNameLst>
                                          <p:attrName>r</p:attrName>
                                        </p:attrNameLst>
                                      </p:cBhvr>
                                    </p:animRot>
                                    <p:animRot by="-1500000">
                                      <p:cBhvr>
                                        <p:cTn id="16" dur="125" fill="hold">
                                          <p:stCondLst>
                                            <p:cond delay="250"/>
                                          </p:stCondLst>
                                        </p:cTn>
                                        <p:tgtEl>
                                          <p:spTgt spid="3">
                                            <p:txEl>
                                              <p:pRg st="1" end="1"/>
                                            </p:txEl>
                                          </p:spTgt>
                                        </p:tgtEl>
                                        <p:attrNameLst>
                                          <p:attrName>r</p:attrName>
                                        </p:attrNameLst>
                                      </p:cBhvr>
                                    </p:animRot>
                                    <p:animRot by="1500000">
                                      <p:cBhvr>
                                        <p:cTn id="17" dur="125" fill="hold">
                                          <p:stCondLst>
                                            <p:cond delay="375"/>
                                          </p:stCondLst>
                                        </p:cTn>
                                        <p:tgtEl>
                                          <p:spTgt spid="3">
                                            <p:txEl>
                                              <p:pRg st="1" end="1"/>
                                            </p:txEl>
                                          </p:spTgt>
                                        </p:tgtEl>
                                        <p:attrNameLst>
                                          <p:attrName>r</p:attrName>
                                        </p:attrNameLst>
                                      </p:cBhvr>
                                    </p:animRot>
                                  </p:childTnLst>
                                </p:cTn>
                              </p:par>
                            </p:childTnLst>
                          </p:cTn>
                        </p:par>
                        <p:par>
                          <p:cTn id="18" fill="hold">
                            <p:stCondLst>
                              <p:cond delay="10800"/>
                            </p:stCondLst>
                            <p:childTnLst>
                              <p:par>
                                <p:cTn id="19" presetID="34" presetClass="emph" presetSubtype="0" fill="hold" grpId="0" nodeType="after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3">
                                            <p:txEl>
                                              <p:pRg st="2" end="2"/>
                                            </p:txEl>
                                          </p:spTgt>
                                        </p:tgtEl>
                                        <p:attrNameLst>
                                          <p:attrName>ppt_x</p:attrName>
                                          <p:attrName>ppt_y</p:attrName>
                                        </p:attrNameLst>
                                      </p:cBhvr>
                                    </p:animMotion>
                                    <p:animRot by="1500000">
                                      <p:cBhvr>
                                        <p:cTn id="21" dur="125" fill="hold">
                                          <p:stCondLst>
                                            <p:cond delay="0"/>
                                          </p:stCondLst>
                                        </p:cTn>
                                        <p:tgtEl>
                                          <p:spTgt spid="3">
                                            <p:txEl>
                                              <p:pRg st="2" end="2"/>
                                            </p:txEl>
                                          </p:spTgt>
                                        </p:tgtEl>
                                        <p:attrNameLst>
                                          <p:attrName>r</p:attrName>
                                        </p:attrNameLst>
                                      </p:cBhvr>
                                    </p:animRot>
                                    <p:animRot by="-1500000">
                                      <p:cBhvr>
                                        <p:cTn id="22" dur="125" fill="hold">
                                          <p:stCondLst>
                                            <p:cond delay="125"/>
                                          </p:stCondLst>
                                        </p:cTn>
                                        <p:tgtEl>
                                          <p:spTgt spid="3">
                                            <p:txEl>
                                              <p:pRg st="2" end="2"/>
                                            </p:txEl>
                                          </p:spTgt>
                                        </p:tgtEl>
                                        <p:attrNameLst>
                                          <p:attrName>r</p:attrName>
                                        </p:attrNameLst>
                                      </p:cBhvr>
                                    </p:animRot>
                                    <p:animRot by="-1500000">
                                      <p:cBhvr>
                                        <p:cTn id="23" dur="125" fill="hold">
                                          <p:stCondLst>
                                            <p:cond delay="250"/>
                                          </p:stCondLst>
                                        </p:cTn>
                                        <p:tgtEl>
                                          <p:spTgt spid="3">
                                            <p:txEl>
                                              <p:pRg st="2" end="2"/>
                                            </p:txEl>
                                          </p:spTgt>
                                        </p:tgtEl>
                                        <p:attrNameLst>
                                          <p:attrName>r</p:attrName>
                                        </p:attrNameLst>
                                      </p:cBhvr>
                                    </p:animRot>
                                    <p:animRot by="1500000">
                                      <p:cBhvr>
                                        <p:cTn id="24" dur="125" fill="hold">
                                          <p:stCondLst>
                                            <p:cond delay="375"/>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p:txBody>
          <a:bodyPr>
            <a:normAutofit/>
          </a:bodyPr>
          <a:lstStyle/>
          <a:p>
            <a:r>
              <a:rPr lang="en-US" dirty="0" smtClean="0"/>
              <a:t>“In a Q-sort, the subject is presented with a set of cards on which words, phrases, statements, or other messages are written. The subject is then asked to sort cards according to particular dimension” </a:t>
            </a:r>
            <a:r>
              <a:rPr lang="en-US" sz="1400" dirty="0" smtClean="0"/>
              <a:t>(Ryan, 1992, p. 24). </a:t>
            </a:r>
          </a:p>
          <a:p>
            <a:r>
              <a:rPr lang="en-US" dirty="0" smtClean="0"/>
              <a:t>Sixty nursing behaviors divided into three behavior tiers related to: Patient physical needs, patient psychosocial needs, and caregiver psychosocial needs </a:t>
            </a:r>
            <a:r>
              <a:rPr lang="en-US" sz="1500" dirty="0"/>
              <a:t>(Ryan, 1992, p. </a:t>
            </a:r>
            <a:r>
              <a:rPr lang="en-US" sz="1500" dirty="0" smtClean="0"/>
              <a:t>25). </a:t>
            </a:r>
            <a:endParaRPr lang="en-US" sz="1500" dirty="0"/>
          </a:p>
          <a:p>
            <a:r>
              <a:rPr lang="en-US" dirty="0" smtClean="0"/>
              <a:t>Score of one through seven given with one being least helpful and seven being most helpful </a:t>
            </a:r>
            <a:r>
              <a:rPr lang="en-US" sz="1600" dirty="0"/>
              <a:t>(Ryan, 1992, p. </a:t>
            </a:r>
            <a:r>
              <a:rPr lang="en-US" sz="1600" dirty="0" smtClean="0"/>
              <a:t>25). </a:t>
            </a:r>
            <a:endParaRPr lang="en-US" sz="1600" dirty="0"/>
          </a:p>
          <a:p>
            <a:endParaRPr lang="en-US" dirty="0" smtClean="0"/>
          </a:p>
          <a:p>
            <a:pPr marL="0" indent="0">
              <a:buNone/>
            </a:pPr>
            <a:r>
              <a:rPr lang="en-US" dirty="0" smtClean="0"/>
              <a:t>	</a:t>
            </a:r>
          </a:p>
        </p:txBody>
      </p:sp>
    </p:spTree>
    <p:extLst>
      <p:ext uri="{BB962C8B-B14F-4D97-AF65-F5344CB8AC3E}">
        <p14:creationId xmlns:p14="http://schemas.microsoft.com/office/powerpoint/2010/main" val="321020131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lstStyle/>
          <a:p>
            <a:r>
              <a:rPr lang="en-US" dirty="0" smtClean="0"/>
              <a:t>Institutional Review Board for the Protection of Human Subjects and the Hospice agency granted permission for study conduction </a:t>
            </a:r>
            <a:r>
              <a:rPr lang="en-US" sz="1400" dirty="0" smtClean="0"/>
              <a:t>(Ryan, 1992, p. 25)</a:t>
            </a:r>
          </a:p>
          <a:p>
            <a:r>
              <a:rPr lang="en-US" dirty="0" smtClean="0"/>
              <a:t>“ Caregivers completed demographic data and indicated the amount of pain experienced by the hospice patient prior to completing Q-sort” </a:t>
            </a:r>
            <a:r>
              <a:rPr lang="en-US" sz="1200" dirty="0" smtClean="0"/>
              <a:t>(Ryan, 1992, p. 25).</a:t>
            </a:r>
            <a:r>
              <a:rPr lang="en-US" dirty="0" smtClean="0"/>
              <a:t> </a:t>
            </a:r>
            <a:endParaRPr lang="en-US" dirty="0"/>
          </a:p>
        </p:txBody>
      </p:sp>
    </p:spTree>
    <p:extLst>
      <p:ext uri="{BB962C8B-B14F-4D97-AF65-F5344CB8AC3E}">
        <p14:creationId xmlns:p14="http://schemas.microsoft.com/office/powerpoint/2010/main" val="26756148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accel="50000" decel="50000" fill="hold" grpId="0" nodeType="after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3">
                                            <p:txEl>
                                              <p:pRg st="0" end="0"/>
                                            </p:txEl>
                                          </p:spTgt>
                                        </p:tgtEl>
                                        <p:attrNameLst>
                                          <p:attrName>ppt_x</p:attrName>
                                          <p:attrName>ppt_y</p:attrName>
                                        </p:attrNameLst>
                                      </p:cBhvr>
                                    </p:animMotion>
                                  </p:childTnLst>
                                </p:cTn>
                              </p:par>
                            </p:childTnLst>
                          </p:cTn>
                        </p:par>
                        <p:par>
                          <p:cTn id="7" fill="hold">
                            <p:stCondLst>
                              <p:cond delay="2000"/>
                            </p:stCondLst>
                            <p:childTnLst>
                              <p:par>
                                <p:cTn id="8" presetID="26" presetClass="path" presetSubtype="0" accel="50000" decel="50000" fill="hold" grpId="0" nodeType="after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9" dur="2000" fill="hold"/>
                                        <p:tgtEl>
                                          <p:spTgt spid="3">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400" dirty="0" smtClean="0"/>
              <a:t>Findings: Caregiver Perceptions of Ten Most Helpful Nursing Behaviors: Most to Least </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83874717"/>
              </p:ext>
            </p:extLst>
          </p:nvPr>
        </p:nvGraphicFramePr>
        <p:xfrm>
          <a:off x="457200" y="1295401"/>
          <a:ext cx="8229600" cy="5189672"/>
        </p:xfrm>
        <a:graphic>
          <a:graphicData uri="http://schemas.openxmlformats.org/drawingml/2006/table">
            <a:tbl>
              <a:tblPr firstRow="1" bandRow="1">
                <a:tableStyleId>{5C22544A-7EE6-4342-B048-85BDC9FD1C3A}</a:tableStyleId>
              </a:tblPr>
              <a:tblGrid>
                <a:gridCol w="4114800"/>
                <a:gridCol w="4114800"/>
              </a:tblGrid>
              <a:tr h="456191">
                <a:tc>
                  <a:txBody>
                    <a:bodyPr/>
                    <a:lstStyle/>
                    <a:p>
                      <a:pPr algn="ctr"/>
                      <a:r>
                        <a:rPr lang="en-US" dirty="0" smtClean="0"/>
                        <a:t>Category</a:t>
                      </a:r>
                      <a:endParaRPr lang="en-US" dirty="0"/>
                    </a:p>
                  </a:txBody>
                  <a:tcPr/>
                </a:tc>
                <a:tc>
                  <a:txBody>
                    <a:bodyPr/>
                    <a:lstStyle/>
                    <a:p>
                      <a:pPr algn="ctr"/>
                      <a:r>
                        <a:rPr lang="en-US" dirty="0" smtClean="0"/>
                        <a:t>Nursing Behavior</a:t>
                      </a:r>
                      <a:endParaRPr lang="en-US" dirty="0"/>
                    </a:p>
                  </a:txBody>
                  <a:tcPr/>
                </a:tc>
              </a:tr>
              <a:tr h="619690">
                <a:tc>
                  <a:txBody>
                    <a:bodyPr/>
                    <a:lstStyle/>
                    <a:p>
                      <a:r>
                        <a:rPr lang="en-US" sz="1200" dirty="0" smtClean="0"/>
                        <a:t>Patient’s</a:t>
                      </a:r>
                      <a:r>
                        <a:rPr lang="en-US" sz="1200" baseline="0" dirty="0" smtClean="0"/>
                        <a:t> </a:t>
                      </a:r>
                      <a:r>
                        <a:rPr lang="en-US" sz="1200" dirty="0" smtClean="0"/>
                        <a:t>psychosocial</a:t>
                      </a:r>
                      <a:r>
                        <a:rPr lang="en-US" sz="1200" baseline="0" dirty="0" smtClean="0"/>
                        <a:t> needs</a:t>
                      </a:r>
                      <a:endParaRPr lang="en-US" sz="1200" dirty="0"/>
                    </a:p>
                  </a:txBody>
                  <a:tcPr/>
                </a:tc>
                <a:tc>
                  <a:txBody>
                    <a:bodyPr/>
                    <a:lstStyle/>
                    <a:p>
                      <a:r>
                        <a:rPr lang="en-US" sz="1200" dirty="0" smtClean="0"/>
                        <a:t>Listen to the patient/Listen to what the patient wants</a:t>
                      </a:r>
                      <a:endParaRPr lang="en-US" sz="1200" dirty="0"/>
                    </a:p>
                  </a:txBody>
                  <a:tcPr/>
                </a:tc>
              </a:tr>
              <a:tr h="456191">
                <a:tc>
                  <a:txBody>
                    <a:bodyPr/>
                    <a:lstStyle/>
                    <a:p>
                      <a:r>
                        <a:rPr lang="en-US" sz="1200" dirty="0" smtClean="0"/>
                        <a:t>Patient’s physical needs</a:t>
                      </a:r>
                      <a:endParaRPr lang="en-US" sz="1200" dirty="0"/>
                    </a:p>
                  </a:txBody>
                  <a:tcPr/>
                </a:tc>
                <a:tc>
                  <a:txBody>
                    <a:bodyPr/>
                    <a:lstStyle/>
                    <a:p>
                      <a:r>
                        <a:rPr lang="en-US" sz="1200" dirty="0" smtClean="0"/>
                        <a:t>Provide patient with the necessary emergency measures if the need arises</a:t>
                      </a:r>
                      <a:endParaRPr lang="en-US" sz="1200" dirty="0"/>
                    </a:p>
                  </a:txBody>
                  <a:tcPr/>
                </a:tc>
              </a:tr>
              <a:tr h="456191">
                <a:tc>
                  <a:txBody>
                    <a:bodyPr/>
                    <a:lstStyle/>
                    <a:p>
                      <a:r>
                        <a:rPr lang="en-US" sz="1200" dirty="0" smtClean="0"/>
                        <a:t>Caregiver’s psychosocial needs</a:t>
                      </a:r>
                      <a:endParaRPr lang="en-US" sz="1200" dirty="0"/>
                    </a:p>
                  </a:txBody>
                  <a:tcPr/>
                </a:tc>
                <a:tc>
                  <a:txBody>
                    <a:bodyPr/>
                    <a:lstStyle/>
                    <a:p>
                      <a:r>
                        <a:rPr lang="en-US" sz="1200" dirty="0" smtClean="0"/>
                        <a:t>Assure me that the nursing services will be available 24 hours a day, 7 days a week</a:t>
                      </a:r>
                      <a:endParaRPr lang="en-US" sz="1200" dirty="0"/>
                    </a:p>
                  </a:txBody>
                  <a:tcPr/>
                </a:tc>
              </a:tr>
              <a:tr h="4561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Patient’s</a:t>
                      </a:r>
                      <a:r>
                        <a:rPr lang="en-US" sz="1200" baseline="0" dirty="0" smtClean="0"/>
                        <a:t> </a:t>
                      </a:r>
                      <a:r>
                        <a:rPr lang="en-US" sz="1200" dirty="0" smtClean="0"/>
                        <a:t>psychosocial</a:t>
                      </a:r>
                      <a:r>
                        <a:rPr lang="en-US" sz="1200" baseline="0" dirty="0" smtClean="0"/>
                        <a:t> needs</a:t>
                      </a:r>
                      <a:endParaRPr lang="en-US" sz="1200" dirty="0" smtClean="0"/>
                    </a:p>
                    <a:p>
                      <a:endParaRPr lang="en-US" sz="1200" dirty="0"/>
                    </a:p>
                  </a:txBody>
                  <a:tcPr/>
                </a:tc>
                <a:tc>
                  <a:txBody>
                    <a:bodyPr/>
                    <a:lstStyle/>
                    <a:p>
                      <a:r>
                        <a:rPr lang="en-US" sz="1200" dirty="0" smtClean="0"/>
                        <a:t>Answer the patient’s questions honestly</a:t>
                      </a:r>
                      <a:endParaRPr lang="en-US" sz="1200" dirty="0"/>
                    </a:p>
                  </a:txBody>
                  <a:tcPr/>
                </a:tc>
              </a:tr>
              <a:tr h="4561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Patient’s</a:t>
                      </a:r>
                      <a:r>
                        <a:rPr lang="en-US" sz="1200" baseline="0" dirty="0" smtClean="0"/>
                        <a:t> </a:t>
                      </a:r>
                      <a:r>
                        <a:rPr lang="en-US" sz="1200" dirty="0" smtClean="0"/>
                        <a:t>psychosocial</a:t>
                      </a:r>
                      <a:r>
                        <a:rPr lang="en-US" sz="1200" baseline="0" dirty="0" smtClean="0"/>
                        <a:t> needs</a:t>
                      </a:r>
                      <a:endParaRPr lang="en-US" sz="1200" dirty="0" smtClean="0"/>
                    </a:p>
                    <a:p>
                      <a:endParaRPr lang="en-US" sz="1200" dirty="0"/>
                    </a:p>
                  </a:txBody>
                  <a:tcPr/>
                </a:tc>
                <a:tc>
                  <a:txBody>
                    <a:bodyPr/>
                    <a:lstStyle/>
                    <a:p>
                      <a:r>
                        <a:rPr lang="en-US" sz="1200" dirty="0" smtClean="0"/>
                        <a:t>Talk to the patient to reduce his/her fears</a:t>
                      </a:r>
                      <a:endParaRPr lang="en-US" sz="1200" dirty="0"/>
                    </a:p>
                  </a:txBody>
                  <a:tcPr/>
                </a:tc>
              </a:tr>
              <a:tr h="4561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Caregiver’s psychosocial needs</a:t>
                      </a:r>
                    </a:p>
                    <a:p>
                      <a:endParaRPr lang="en-US" sz="1200" dirty="0"/>
                    </a:p>
                  </a:txBody>
                  <a:tcPr/>
                </a:tc>
                <a:tc>
                  <a:txBody>
                    <a:bodyPr/>
                    <a:lstStyle/>
                    <a:p>
                      <a:r>
                        <a:rPr lang="en-US" sz="1200" dirty="0" smtClean="0"/>
                        <a:t>Provide me with information necessary if a home death occurs</a:t>
                      </a:r>
                      <a:endParaRPr lang="en-US" sz="1200" dirty="0"/>
                    </a:p>
                  </a:txBody>
                  <a:tcPr/>
                </a:tc>
              </a:tr>
              <a:tr h="4561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Caregiver’s psychosocial needs</a:t>
                      </a:r>
                    </a:p>
                    <a:p>
                      <a:endParaRPr lang="en-US" sz="1200" dirty="0"/>
                    </a:p>
                  </a:txBody>
                  <a:tcPr/>
                </a:tc>
                <a:tc>
                  <a:txBody>
                    <a:bodyPr/>
                    <a:lstStyle/>
                    <a:p>
                      <a:r>
                        <a:rPr lang="en-US" sz="1200" dirty="0" smtClean="0"/>
                        <a:t>Answer my questions honestly, openly</a:t>
                      </a:r>
                      <a:r>
                        <a:rPr lang="en-US" sz="1200" baseline="0" dirty="0" smtClean="0"/>
                        <a:t> and willingly</a:t>
                      </a:r>
                      <a:endParaRPr lang="en-US" sz="1200" dirty="0"/>
                    </a:p>
                  </a:txBody>
                  <a:tcPr/>
                </a:tc>
              </a:tr>
              <a:tr h="4561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Patient’s</a:t>
                      </a:r>
                      <a:r>
                        <a:rPr lang="en-US" sz="1200" baseline="0" dirty="0" smtClean="0"/>
                        <a:t> </a:t>
                      </a:r>
                      <a:r>
                        <a:rPr lang="en-US" sz="1200" dirty="0" smtClean="0"/>
                        <a:t>psychosocial</a:t>
                      </a:r>
                      <a:r>
                        <a:rPr lang="en-US" sz="1200" baseline="0" dirty="0" smtClean="0"/>
                        <a:t> needs</a:t>
                      </a:r>
                      <a:endParaRPr lang="en-US" sz="1200" dirty="0" smtClean="0"/>
                    </a:p>
                    <a:p>
                      <a:endParaRPr lang="en-US" sz="1200" dirty="0"/>
                    </a:p>
                  </a:txBody>
                  <a:tcPr/>
                </a:tc>
                <a:tc>
                  <a:txBody>
                    <a:bodyPr/>
                    <a:lstStyle/>
                    <a:p>
                      <a:r>
                        <a:rPr lang="en-US" sz="1200" dirty="0" smtClean="0"/>
                        <a:t>Stay with patient during difficult times</a:t>
                      </a:r>
                      <a:endParaRPr lang="en-US" sz="1200" dirty="0"/>
                    </a:p>
                  </a:txBody>
                  <a:tcPr/>
                </a:tc>
              </a:tr>
              <a:tr h="4561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Patient’s</a:t>
                      </a:r>
                      <a:r>
                        <a:rPr lang="en-US" sz="1200" baseline="0" dirty="0" smtClean="0"/>
                        <a:t> </a:t>
                      </a:r>
                      <a:r>
                        <a:rPr lang="en-US" sz="1200" dirty="0" smtClean="0"/>
                        <a:t>psychosocial</a:t>
                      </a:r>
                      <a:r>
                        <a:rPr lang="en-US" sz="1200" baseline="0" dirty="0" smtClean="0"/>
                        <a:t> needs</a:t>
                      </a:r>
                      <a:endParaRPr lang="en-US" sz="1200" dirty="0" smtClean="0"/>
                    </a:p>
                    <a:p>
                      <a:endParaRPr lang="en-US" sz="1200" dirty="0"/>
                    </a:p>
                  </a:txBody>
                  <a:tcPr/>
                </a:tc>
                <a:tc>
                  <a:txBody>
                    <a:bodyPr/>
                    <a:lstStyle/>
                    <a:p>
                      <a:r>
                        <a:rPr lang="en-US" sz="1200" dirty="0" smtClean="0"/>
                        <a:t>Assure the patient that nursing services are available 24 hours a day, 7 days a week</a:t>
                      </a:r>
                      <a:endParaRPr lang="en-US" sz="1200" dirty="0"/>
                    </a:p>
                  </a:txBody>
                  <a:tcPr/>
                </a:tc>
              </a:tr>
              <a:tr h="456191">
                <a:tc>
                  <a:txBody>
                    <a:bodyPr/>
                    <a:lstStyle/>
                    <a:p>
                      <a:r>
                        <a:rPr lang="en-US" sz="1200" dirty="0" smtClean="0"/>
                        <a:t>Patient’s physical needs</a:t>
                      </a:r>
                      <a:endParaRPr lang="en-US" sz="1200" dirty="0"/>
                    </a:p>
                  </a:txBody>
                  <a:tcPr/>
                </a:tc>
                <a:tc>
                  <a:txBody>
                    <a:bodyPr/>
                    <a:lstStyle/>
                    <a:p>
                      <a:r>
                        <a:rPr lang="en-US" sz="1200" dirty="0" smtClean="0"/>
                        <a:t>Teach me how to keep the patient physically  comfortable</a:t>
                      </a:r>
                      <a:endParaRPr lang="en-US" sz="1200" dirty="0"/>
                    </a:p>
                  </a:txBody>
                  <a:tcPr/>
                </a:tc>
              </a:tr>
            </a:tbl>
          </a:graphicData>
        </a:graphic>
      </p:graphicFrame>
      <p:sp>
        <p:nvSpPr>
          <p:cNvPr id="6" name="TextBox 5"/>
          <p:cNvSpPr txBox="1"/>
          <p:nvPr/>
        </p:nvSpPr>
        <p:spPr>
          <a:xfrm>
            <a:off x="6172200" y="6555216"/>
            <a:ext cx="2667000" cy="261610"/>
          </a:xfrm>
          <a:prstGeom prst="rect">
            <a:avLst/>
          </a:prstGeom>
          <a:noFill/>
        </p:spPr>
        <p:txBody>
          <a:bodyPr wrap="square" rtlCol="0">
            <a:spAutoFit/>
          </a:bodyPr>
          <a:lstStyle/>
          <a:p>
            <a:r>
              <a:rPr lang="en-US" sz="1100" dirty="0" smtClean="0"/>
              <a:t>(Ryan, 1992, p. 25)</a:t>
            </a:r>
            <a:endParaRPr lang="en-US" sz="1100" dirty="0"/>
          </a:p>
        </p:txBody>
      </p:sp>
    </p:spTree>
    <p:extLst>
      <p:ext uri="{BB962C8B-B14F-4D97-AF65-F5344CB8AC3E}">
        <p14:creationId xmlns:p14="http://schemas.microsoft.com/office/powerpoint/2010/main" val="221595787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Findings: Caregiver Perceptions of </a:t>
            </a:r>
            <a:r>
              <a:rPr lang="en-US" sz="2400" dirty="0" smtClean="0"/>
              <a:t>Ten Least Helpful </a:t>
            </a:r>
            <a:r>
              <a:rPr lang="en-US" sz="2400" dirty="0"/>
              <a:t>Nursing </a:t>
            </a:r>
            <a:r>
              <a:rPr lang="en-US" sz="2400" dirty="0" smtClean="0"/>
              <a:t>Behaviors: Least to Most </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2701478"/>
              </p:ext>
            </p:extLst>
          </p:nvPr>
        </p:nvGraphicFramePr>
        <p:xfrm>
          <a:off x="457200" y="1341165"/>
          <a:ext cx="8229600" cy="5210207"/>
        </p:xfrm>
        <a:graphic>
          <a:graphicData uri="http://schemas.openxmlformats.org/drawingml/2006/table">
            <a:tbl>
              <a:tblPr firstRow="1" bandRow="1">
                <a:tableStyleId>{21E4AEA4-8DFA-4A89-87EB-49C32662AFE0}</a:tableStyleId>
              </a:tblPr>
              <a:tblGrid>
                <a:gridCol w="4114800"/>
                <a:gridCol w="4114800"/>
              </a:tblGrid>
              <a:tr h="363887">
                <a:tc>
                  <a:txBody>
                    <a:bodyPr/>
                    <a:lstStyle/>
                    <a:p>
                      <a:pPr algn="ctr"/>
                      <a:r>
                        <a:rPr lang="en-US" dirty="0" smtClean="0"/>
                        <a:t>Category</a:t>
                      </a:r>
                      <a:endParaRPr lang="en-US" dirty="0"/>
                    </a:p>
                  </a:txBody>
                  <a:tcPr/>
                </a:tc>
                <a:tc>
                  <a:txBody>
                    <a:bodyPr/>
                    <a:lstStyle/>
                    <a:p>
                      <a:pPr algn="ctr"/>
                      <a:r>
                        <a:rPr lang="en-US" dirty="0" smtClean="0"/>
                        <a:t>Nursing Behavior</a:t>
                      </a:r>
                      <a:endParaRPr lang="en-US" dirty="0"/>
                    </a:p>
                  </a:txBody>
                  <a:tcPr/>
                </a:tc>
              </a:tr>
              <a:tr h="363887">
                <a:tc>
                  <a:txBody>
                    <a:bodyPr/>
                    <a:lstStyle/>
                    <a:p>
                      <a:r>
                        <a:rPr lang="en-US" sz="1200" dirty="0" smtClean="0"/>
                        <a:t>Caregiver’s psychosocial</a:t>
                      </a:r>
                      <a:r>
                        <a:rPr lang="en-US" sz="1200" baseline="0" dirty="0" smtClean="0"/>
                        <a:t> needs</a:t>
                      </a:r>
                      <a:endParaRPr lang="en-US" sz="1200" dirty="0"/>
                    </a:p>
                  </a:txBody>
                  <a:tcPr/>
                </a:tc>
                <a:tc>
                  <a:txBody>
                    <a:bodyPr/>
                    <a:lstStyle/>
                    <a:p>
                      <a:r>
                        <a:rPr lang="en-US" sz="1200" dirty="0" smtClean="0"/>
                        <a:t>Talk to me about my guilt</a:t>
                      </a:r>
                      <a:endParaRPr lang="en-US" sz="1200" dirty="0"/>
                    </a:p>
                  </a:txBody>
                  <a:tcPr/>
                </a:tc>
              </a:tr>
              <a:tr h="4465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Caregiver’s psychosocial</a:t>
                      </a:r>
                      <a:r>
                        <a:rPr lang="en-US" sz="1200" baseline="0" dirty="0" smtClean="0"/>
                        <a:t> needs</a:t>
                      </a:r>
                      <a:endParaRPr lang="en-US" sz="1200" dirty="0" smtClean="0"/>
                    </a:p>
                    <a:p>
                      <a:endParaRPr lang="en-US" sz="1200" dirty="0"/>
                    </a:p>
                  </a:txBody>
                  <a:tcPr/>
                </a:tc>
                <a:tc>
                  <a:txBody>
                    <a:bodyPr/>
                    <a:lstStyle/>
                    <a:p>
                      <a:r>
                        <a:rPr lang="en-US" sz="1200" dirty="0" smtClean="0"/>
                        <a:t>Cry with me</a:t>
                      </a:r>
                      <a:endParaRPr lang="en-US" sz="1200" dirty="0"/>
                    </a:p>
                  </a:txBody>
                  <a:tcPr/>
                </a:tc>
              </a:tr>
              <a:tr h="4465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Caregiver’s psychosocial</a:t>
                      </a:r>
                      <a:r>
                        <a:rPr lang="en-US" sz="1200" baseline="0" dirty="0" smtClean="0"/>
                        <a:t> needs</a:t>
                      </a:r>
                      <a:endParaRPr lang="en-US" sz="1200" dirty="0" smtClean="0"/>
                    </a:p>
                    <a:p>
                      <a:endParaRPr lang="en-US" sz="1200" dirty="0"/>
                    </a:p>
                  </a:txBody>
                  <a:tcPr/>
                </a:tc>
                <a:tc>
                  <a:txBody>
                    <a:bodyPr/>
                    <a:lstStyle/>
                    <a:p>
                      <a:r>
                        <a:rPr lang="en-US" sz="1200" dirty="0" smtClean="0"/>
                        <a:t>Help me make funeral arrangements</a:t>
                      </a:r>
                      <a:endParaRPr lang="en-US" sz="1200" dirty="0"/>
                    </a:p>
                  </a:txBody>
                  <a:tcPr/>
                </a:tc>
              </a:tr>
              <a:tr h="4465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Caregiver’s psychosocial</a:t>
                      </a:r>
                      <a:r>
                        <a:rPr lang="en-US" sz="1200" baseline="0" dirty="0" smtClean="0"/>
                        <a:t> needs</a:t>
                      </a:r>
                      <a:endParaRPr lang="en-US" sz="1200" dirty="0" smtClean="0"/>
                    </a:p>
                    <a:p>
                      <a:endParaRPr lang="en-US" sz="1200" dirty="0"/>
                    </a:p>
                  </a:txBody>
                  <a:tcPr/>
                </a:tc>
                <a:tc>
                  <a:txBody>
                    <a:bodyPr/>
                    <a:lstStyle/>
                    <a:p>
                      <a:r>
                        <a:rPr lang="en-US" sz="1200" dirty="0" smtClean="0"/>
                        <a:t>Assist</a:t>
                      </a:r>
                      <a:r>
                        <a:rPr lang="en-US" sz="1200" baseline="0" dirty="0" smtClean="0"/>
                        <a:t> me in establishing a method for recording medications</a:t>
                      </a:r>
                      <a:endParaRPr lang="en-US" sz="1200" dirty="0"/>
                    </a:p>
                  </a:txBody>
                  <a:tcPr/>
                </a:tc>
              </a:tr>
              <a:tr h="625114">
                <a:tc>
                  <a:txBody>
                    <a:bodyPr/>
                    <a:lstStyle/>
                    <a:p>
                      <a:r>
                        <a:rPr lang="en-US" sz="1200" dirty="0" smtClean="0"/>
                        <a:t>Patient’s physical needs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Attend the funeral and/or go to the</a:t>
                      </a:r>
                      <a:r>
                        <a:rPr lang="en-US" sz="1200" baseline="0" dirty="0" smtClean="0"/>
                        <a:t> funeral home when the patient dies</a:t>
                      </a:r>
                      <a:endParaRPr lang="en-US" sz="1200" dirty="0" smtClean="0"/>
                    </a:p>
                    <a:p>
                      <a:endParaRPr lang="en-US" sz="1200" dirty="0"/>
                    </a:p>
                  </a:txBody>
                  <a:tcPr/>
                </a:tc>
              </a:tr>
              <a:tr h="4465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Patient’s physical needs</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Teach me how to turn and position the patient</a:t>
                      </a:r>
                    </a:p>
                    <a:p>
                      <a:endParaRPr lang="en-US" sz="1200" dirty="0"/>
                    </a:p>
                  </a:txBody>
                  <a:tcPr/>
                </a:tc>
              </a:tr>
              <a:tr h="6251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Patient’s physical needs</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Assist me in</a:t>
                      </a:r>
                      <a:r>
                        <a:rPr lang="en-US" sz="1200" baseline="0" dirty="0" smtClean="0"/>
                        <a:t> learning how to change the bed sheets with the patient in bed</a:t>
                      </a:r>
                      <a:endParaRPr lang="en-US" sz="1200" dirty="0" smtClean="0"/>
                    </a:p>
                    <a:p>
                      <a:endParaRPr lang="en-US" sz="1200" dirty="0"/>
                    </a:p>
                  </a:txBody>
                  <a:tcPr/>
                </a:tc>
              </a:tr>
              <a:tr h="4465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Caregiver’s psychosocial</a:t>
                      </a:r>
                      <a:r>
                        <a:rPr lang="en-US" sz="1200" baseline="0" dirty="0" smtClean="0"/>
                        <a:t> needs</a:t>
                      </a:r>
                      <a:endParaRPr lang="en-US" sz="1200" dirty="0" smtClean="0"/>
                    </a:p>
                    <a:p>
                      <a:endParaRPr lang="en-US" sz="1200" dirty="0"/>
                    </a:p>
                  </a:txBody>
                  <a:tcPr/>
                </a:tc>
                <a:tc>
                  <a:txBody>
                    <a:bodyPr/>
                    <a:lstStyle/>
                    <a:p>
                      <a:r>
                        <a:rPr lang="en-US" sz="1200" dirty="0" smtClean="0"/>
                        <a:t>Recognize my need to talk about things</a:t>
                      </a:r>
                      <a:r>
                        <a:rPr lang="en-US" sz="1200" baseline="0" dirty="0" smtClean="0"/>
                        <a:t> unrelated to death</a:t>
                      </a:r>
                      <a:endParaRPr lang="en-US" sz="1200" dirty="0"/>
                    </a:p>
                  </a:txBody>
                  <a:tcPr/>
                </a:tc>
              </a:tr>
              <a:tr h="4465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Caregiver’s psychosocial</a:t>
                      </a:r>
                      <a:r>
                        <a:rPr lang="en-US" sz="1200" baseline="0" dirty="0" smtClean="0"/>
                        <a:t> needs</a:t>
                      </a:r>
                      <a:endParaRPr lang="en-US" sz="1200" dirty="0" smtClean="0"/>
                    </a:p>
                    <a:p>
                      <a:endParaRPr lang="en-US" sz="1200" dirty="0"/>
                    </a:p>
                  </a:txBody>
                  <a:tcPr/>
                </a:tc>
                <a:tc>
                  <a:txBody>
                    <a:bodyPr/>
                    <a:lstStyle/>
                    <a:p>
                      <a:r>
                        <a:rPr lang="en-US" sz="1200" dirty="0" smtClean="0"/>
                        <a:t>Help me to face reality in my own way in my own time</a:t>
                      </a:r>
                      <a:endParaRPr lang="en-US" sz="1200" dirty="0"/>
                    </a:p>
                  </a:txBody>
                  <a:tcPr/>
                </a:tc>
              </a:tr>
              <a:tr h="4465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Caregiver’s psychosocial</a:t>
                      </a:r>
                      <a:r>
                        <a:rPr lang="en-US" sz="1200" baseline="0" dirty="0" smtClean="0"/>
                        <a:t> needs</a:t>
                      </a:r>
                      <a:endParaRPr lang="en-US" sz="1200" dirty="0" smtClean="0"/>
                    </a:p>
                    <a:p>
                      <a:endParaRPr lang="en-US" sz="1200" dirty="0"/>
                    </a:p>
                  </a:txBody>
                  <a:tcPr/>
                </a:tc>
                <a:tc>
                  <a:txBody>
                    <a:bodyPr/>
                    <a:lstStyle/>
                    <a:p>
                      <a:r>
                        <a:rPr lang="en-US" sz="1200" dirty="0" smtClean="0"/>
                        <a:t>Assure me that the patient can be readmitted to the hospital if necessary</a:t>
                      </a:r>
                      <a:endParaRPr lang="en-US" sz="1200" dirty="0"/>
                    </a:p>
                  </a:txBody>
                  <a:tcPr/>
                </a:tc>
              </a:tr>
            </a:tbl>
          </a:graphicData>
        </a:graphic>
      </p:graphicFrame>
      <p:sp>
        <p:nvSpPr>
          <p:cNvPr id="5" name="Rectangle 4"/>
          <p:cNvSpPr/>
          <p:nvPr/>
        </p:nvSpPr>
        <p:spPr>
          <a:xfrm>
            <a:off x="6705600" y="6488668"/>
            <a:ext cx="1935979" cy="369332"/>
          </a:xfrm>
          <a:prstGeom prst="rect">
            <a:avLst/>
          </a:prstGeom>
        </p:spPr>
        <p:txBody>
          <a:bodyPr wrap="none">
            <a:spAutoFit/>
          </a:bodyPr>
          <a:lstStyle/>
          <a:p>
            <a:r>
              <a:rPr lang="en-US" dirty="0"/>
              <a:t>(Ryan, 1992, p. </a:t>
            </a:r>
            <a:r>
              <a:rPr lang="en-US" dirty="0" smtClean="0"/>
              <a:t>26)</a:t>
            </a:r>
            <a:endParaRPr lang="en-US" dirty="0"/>
          </a:p>
        </p:txBody>
      </p:sp>
    </p:spTree>
    <p:extLst>
      <p:ext uri="{BB962C8B-B14F-4D97-AF65-F5344CB8AC3E}">
        <p14:creationId xmlns:p14="http://schemas.microsoft.com/office/powerpoint/2010/main" val="384438303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400" dirty="0"/>
              <a:t>Findings: </a:t>
            </a:r>
            <a:r>
              <a:rPr lang="en-US" sz="2400" dirty="0" smtClean="0"/>
              <a:t>Hospice Nurses’ </a:t>
            </a:r>
            <a:r>
              <a:rPr lang="en-US" sz="2400" dirty="0"/>
              <a:t>Perceptions of Ten </a:t>
            </a:r>
            <a:r>
              <a:rPr lang="en-US" sz="2400" dirty="0" smtClean="0"/>
              <a:t>Most </a:t>
            </a:r>
            <a:r>
              <a:rPr lang="en-US" sz="2400" dirty="0"/>
              <a:t>Helpful Nursing </a:t>
            </a:r>
            <a:r>
              <a:rPr lang="en-US" sz="2400" dirty="0" smtClean="0"/>
              <a:t>Behaviors: Most to Least </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1965866"/>
              </p:ext>
            </p:extLst>
          </p:nvPr>
        </p:nvGraphicFramePr>
        <p:xfrm>
          <a:off x="457200" y="1371599"/>
          <a:ext cx="8229600" cy="5085081"/>
        </p:xfrm>
        <a:graphic>
          <a:graphicData uri="http://schemas.openxmlformats.org/drawingml/2006/table">
            <a:tbl>
              <a:tblPr firstRow="1" bandRow="1">
                <a:tableStyleId>{5C22544A-7EE6-4342-B048-85BDC9FD1C3A}</a:tableStyleId>
              </a:tblPr>
              <a:tblGrid>
                <a:gridCol w="4114800"/>
                <a:gridCol w="4114800"/>
              </a:tblGrid>
              <a:tr h="388296">
                <a:tc>
                  <a:txBody>
                    <a:bodyPr/>
                    <a:lstStyle/>
                    <a:p>
                      <a:pPr algn="ctr"/>
                      <a:r>
                        <a:rPr lang="en-US" dirty="0" smtClean="0"/>
                        <a:t>Category </a:t>
                      </a:r>
                      <a:endParaRPr lang="en-US" dirty="0"/>
                    </a:p>
                  </a:txBody>
                  <a:tcPr/>
                </a:tc>
                <a:tc>
                  <a:txBody>
                    <a:bodyPr/>
                    <a:lstStyle/>
                    <a:p>
                      <a:pPr algn="ctr"/>
                      <a:r>
                        <a:rPr lang="en-US" dirty="0" smtClean="0"/>
                        <a:t>Nursing Behavior</a:t>
                      </a:r>
                      <a:endParaRPr lang="en-US" dirty="0"/>
                    </a:p>
                  </a:txBody>
                  <a:tcPr/>
                </a:tc>
              </a:tr>
              <a:tr h="478721">
                <a:tc>
                  <a:txBody>
                    <a:bodyPr/>
                    <a:lstStyle/>
                    <a:p>
                      <a:r>
                        <a:rPr lang="en-US" sz="1200" dirty="0" smtClean="0"/>
                        <a:t>Caregiver’s psychosocial needs</a:t>
                      </a:r>
                      <a:endParaRPr lang="en-US" sz="1200" dirty="0"/>
                    </a:p>
                  </a:txBody>
                  <a:tcPr/>
                </a:tc>
                <a:tc>
                  <a:txBody>
                    <a:bodyPr/>
                    <a:lstStyle/>
                    <a:p>
                      <a:r>
                        <a:rPr lang="en-US" sz="1200" dirty="0" smtClean="0"/>
                        <a:t>Assure caregiver</a:t>
                      </a:r>
                      <a:r>
                        <a:rPr lang="en-US" sz="1200" baseline="0" dirty="0" smtClean="0"/>
                        <a:t> that the nursing services will be available 24 hours a day, 7 days a week</a:t>
                      </a:r>
                      <a:endParaRPr lang="en-US" sz="1200" dirty="0"/>
                    </a:p>
                  </a:txBody>
                  <a:tcPr/>
                </a:tc>
              </a:tr>
              <a:tr h="388296">
                <a:tc>
                  <a:txBody>
                    <a:bodyPr/>
                    <a:lstStyle/>
                    <a:p>
                      <a:r>
                        <a:rPr lang="en-US" sz="1200" dirty="0" smtClean="0"/>
                        <a:t>Patient’s physical needs</a:t>
                      </a:r>
                      <a:endParaRPr lang="en-US" sz="1200" dirty="0"/>
                    </a:p>
                  </a:txBody>
                  <a:tcPr/>
                </a:tc>
                <a:tc>
                  <a:txBody>
                    <a:bodyPr/>
                    <a:lstStyle/>
                    <a:p>
                      <a:r>
                        <a:rPr lang="en-US" sz="1200" dirty="0" smtClean="0"/>
                        <a:t>Teach the caregiver how</a:t>
                      </a:r>
                      <a:r>
                        <a:rPr lang="en-US" sz="1200" baseline="0" dirty="0" smtClean="0"/>
                        <a:t> to keep patient physically comfortable</a:t>
                      </a:r>
                      <a:endParaRPr lang="en-US" sz="1200" dirty="0"/>
                    </a:p>
                  </a:txBody>
                  <a:tcPr/>
                </a:tc>
              </a:tr>
              <a:tr h="478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Patient’s psychosocial needs</a:t>
                      </a:r>
                    </a:p>
                    <a:p>
                      <a:endParaRPr lang="en-US" sz="1200" dirty="0"/>
                    </a:p>
                  </a:txBody>
                  <a:tcPr/>
                </a:tc>
                <a:tc>
                  <a:txBody>
                    <a:bodyPr/>
                    <a:lstStyle/>
                    <a:p>
                      <a:r>
                        <a:rPr lang="en-US" sz="1200" dirty="0" smtClean="0"/>
                        <a:t>Help the patient to feel safe ventilating anger, sadness,</a:t>
                      </a:r>
                      <a:r>
                        <a:rPr lang="en-US" sz="1200" baseline="0" dirty="0" smtClean="0"/>
                        <a:t> anxiety and other feelings</a:t>
                      </a:r>
                      <a:endParaRPr lang="en-US" sz="1200" dirty="0"/>
                    </a:p>
                  </a:txBody>
                  <a:tcPr/>
                </a:tc>
              </a:tr>
              <a:tr h="478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Patient’s psychosocial needs</a:t>
                      </a:r>
                    </a:p>
                    <a:p>
                      <a:endParaRPr lang="en-US" sz="1200" dirty="0"/>
                    </a:p>
                  </a:txBody>
                  <a:tcPr/>
                </a:tc>
                <a:tc>
                  <a:txBody>
                    <a:bodyPr/>
                    <a:lstStyle/>
                    <a:p>
                      <a:r>
                        <a:rPr lang="en-US" sz="1200" dirty="0" smtClean="0"/>
                        <a:t>Answer the patient’s questions honestly</a:t>
                      </a:r>
                      <a:endParaRPr lang="en-US" sz="1200" dirty="0"/>
                    </a:p>
                  </a:txBody>
                  <a:tcPr/>
                </a:tc>
              </a:tr>
              <a:tr h="478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Patient’s psychosocial needs</a:t>
                      </a:r>
                    </a:p>
                    <a:p>
                      <a:endParaRPr lang="en-US" sz="1200" dirty="0"/>
                    </a:p>
                  </a:txBody>
                  <a:tcPr/>
                </a:tc>
                <a:tc>
                  <a:txBody>
                    <a:bodyPr/>
                    <a:lstStyle/>
                    <a:p>
                      <a:r>
                        <a:rPr lang="en-US" sz="1200" dirty="0" smtClean="0"/>
                        <a:t>Listen to the patient/ Listen to what the patient wants</a:t>
                      </a:r>
                      <a:endParaRPr lang="en-US" sz="1200" dirty="0"/>
                    </a:p>
                  </a:txBody>
                  <a:tcPr/>
                </a:tc>
              </a:tr>
              <a:tr h="478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Patient’s psychosocial needs</a:t>
                      </a:r>
                    </a:p>
                    <a:p>
                      <a:endParaRPr lang="en-US" sz="1200" dirty="0"/>
                    </a:p>
                  </a:txBody>
                  <a:tcPr/>
                </a:tc>
                <a:tc>
                  <a:txBody>
                    <a:bodyPr/>
                    <a:lstStyle/>
                    <a:p>
                      <a:r>
                        <a:rPr lang="en-US" sz="1200" dirty="0" smtClean="0"/>
                        <a:t>Assure the patient that nursing services are available 24 hours a day, 7 days a week</a:t>
                      </a:r>
                      <a:endParaRPr lang="en-US" sz="1200" dirty="0"/>
                    </a:p>
                  </a:txBody>
                  <a:tcPr/>
                </a:tc>
              </a:tr>
              <a:tr h="478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Patient’s physical needs</a:t>
                      </a:r>
                    </a:p>
                    <a:p>
                      <a:endParaRPr lang="en-US" sz="1200" dirty="0"/>
                    </a:p>
                  </a:txBody>
                  <a:tcPr/>
                </a:tc>
                <a:tc>
                  <a:txBody>
                    <a:bodyPr/>
                    <a:lstStyle/>
                    <a:p>
                      <a:r>
                        <a:rPr lang="en-US" sz="1200" dirty="0" smtClean="0"/>
                        <a:t>Teach the caregiver how to relieve the patient’s symptoms</a:t>
                      </a:r>
                      <a:endParaRPr lang="en-US" sz="1200" dirty="0"/>
                    </a:p>
                  </a:txBody>
                  <a:tcPr/>
                </a:tc>
              </a:tr>
              <a:tr h="478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Caregiver’s psychosocial needs</a:t>
                      </a:r>
                    </a:p>
                    <a:p>
                      <a:endParaRPr lang="en-US" sz="1200" dirty="0"/>
                    </a:p>
                  </a:txBody>
                  <a:tcPr/>
                </a:tc>
                <a:tc>
                  <a:txBody>
                    <a:bodyPr/>
                    <a:lstStyle/>
                    <a:p>
                      <a:r>
                        <a:rPr lang="en-US" sz="1200" dirty="0" smtClean="0"/>
                        <a:t>Provide the caregiver with the information necessary if a home death occurs</a:t>
                      </a:r>
                      <a:endParaRPr lang="en-US" sz="1200" dirty="0"/>
                    </a:p>
                  </a:txBody>
                  <a:tcPr/>
                </a:tc>
              </a:tr>
              <a:tr h="478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Caregiver’s psychosocial needs</a:t>
                      </a:r>
                    </a:p>
                    <a:p>
                      <a:endParaRPr lang="en-US" sz="1200" dirty="0"/>
                    </a:p>
                  </a:txBody>
                  <a:tcPr/>
                </a:tc>
                <a:tc>
                  <a:txBody>
                    <a:bodyPr/>
                    <a:lstStyle/>
                    <a:p>
                      <a:r>
                        <a:rPr lang="en-US" sz="1200" dirty="0" smtClean="0"/>
                        <a:t>Help the caregiver to feel safe</a:t>
                      </a:r>
                      <a:r>
                        <a:rPr lang="en-US" sz="1200" baseline="0" dirty="0" smtClean="0"/>
                        <a:t> ventilating anger, sadness, anxiety and other feelings</a:t>
                      </a:r>
                      <a:endParaRPr lang="en-US" sz="1200" dirty="0"/>
                    </a:p>
                  </a:txBody>
                  <a:tcPr/>
                </a:tc>
              </a:tr>
              <a:tr h="478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Patient’s psychosocial needs</a:t>
                      </a:r>
                    </a:p>
                    <a:p>
                      <a:endParaRPr lang="en-US" sz="1200" dirty="0"/>
                    </a:p>
                  </a:txBody>
                  <a:tcPr/>
                </a:tc>
                <a:tc>
                  <a:txBody>
                    <a:bodyPr/>
                    <a:lstStyle/>
                    <a:p>
                      <a:r>
                        <a:rPr lang="en-US" sz="1200" dirty="0" smtClean="0"/>
                        <a:t>Recognize</a:t>
                      </a:r>
                      <a:r>
                        <a:rPr lang="en-US" sz="1200" baseline="0" dirty="0" smtClean="0"/>
                        <a:t> when the patient needs to talk about death and dying</a:t>
                      </a:r>
                      <a:endParaRPr lang="en-US" sz="1200" dirty="0"/>
                    </a:p>
                  </a:txBody>
                  <a:tcPr/>
                </a:tc>
              </a:tr>
            </a:tbl>
          </a:graphicData>
        </a:graphic>
      </p:graphicFrame>
      <p:sp>
        <p:nvSpPr>
          <p:cNvPr id="6" name="Rectangle 5"/>
          <p:cNvSpPr/>
          <p:nvPr/>
        </p:nvSpPr>
        <p:spPr>
          <a:xfrm>
            <a:off x="7010400" y="6400800"/>
            <a:ext cx="1935979" cy="369332"/>
          </a:xfrm>
          <a:prstGeom prst="rect">
            <a:avLst/>
          </a:prstGeom>
        </p:spPr>
        <p:txBody>
          <a:bodyPr wrap="none">
            <a:spAutoFit/>
          </a:bodyPr>
          <a:lstStyle/>
          <a:p>
            <a:r>
              <a:rPr lang="en-US" dirty="0"/>
              <a:t>(Ryan, 1992, p. </a:t>
            </a:r>
            <a:r>
              <a:rPr lang="en-US" dirty="0" smtClean="0"/>
              <a:t>27)</a:t>
            </a:r>
            <a:endParaRPr lang="en-US" dirty="0"/>
          </a:p>
        </p:txBody>
      </p:sp>
    </p:spTree>
    <p:extLst>
      <p:ext uri="{BB962C8B-B14F-4D97-AF65-F5344CB8AC3E}">
        <p14:creationId xmlns:p14="http://schemas.microsoft.com/office/powerpoint/2010/main" val="6031650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sz="2400" dirty="0"/>
              <a:t>Findings: Hospice Nurses’ Perceptions of Ten </a:t>
            </a:r>
            <a:r>
              <a:rPr lang="en-US" sz="2400" dirty="0" smtClean="0"/>
              <a:t>Least Helpful </a:t>
            </a:r>
            <a:r>
              <a:rPr lang="en-US" sz="2400" dirty="0"/>
              <a:t>Nursing </a:t>
            </a:r>
            <a:r>
              <a:rPr lang="en-US" sz="2400" dirty="0" smtClean="0"/>
              <a:t>Behaviors: Least to Most </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8588585"/>
              </p:ext>
            </p:extLst>
          </p:nvPr>
        </p:nvGraphicFramePr>
        <p:xfrm>
          <a:off x="488179" y="1356728"/>
          <a:ext cx="8229600" cy="5185132"/>
        </p:xfrm>
        <a:graphic>
          <a:graphicData uri="http://schemas.openxmlformats.org/drawingml/2006/table">
            <a:tbl>
              <a:tblPr firstRow="1" bandRow="1">
                <a:tableStyleId>{21E4AEA4-8DFA-4A89-87EB-49C32662AFE0}</a:tableStyleId>
              </a:tblPr>
              <a:tblGrid>
                <a:gridCol w="4114800"/>
                <a:gridCol w="4114800"/>
              </a:tblGrid>
              <a:tr h="357481">
                <a:tc>
                  <a:txBody>
                    <a:bodyPr/>
                    <a:lstStyle/>
                    <a:p>
                      <a:pPr algn="ctr"/>
                      <a:r>
                        <a:rPr lang="en-US" dirty="0" smtClean="0"/>
                        <a:t>Category</a:t>
                      </a:r>
                      <a:endParaRPr lang="en-US" dirty="0"/>
                    </a:p>
                  </a:txBody>
                  <a:tcPr/>
                </a:tc>
                <a:tc>
                  <a:txBody>
                    <a:bodyPr/>
                    <a:lstStyle/>
                    <a:p>
                      <a:pPr algn="ctr"/>
                      <a:r>
                        <a:rPr lang="en-US" dirty="0" smtClean="0"/>
                        <a:t>Nursing Behavior</a:t>
                      </a:r>
                      <a:endParaRPr lang="en-US" dirty="0"/>
                    </a:p>
                  </a:txBody>
                  <a:tcPr/>
                </a:tc>
              </a:tr>
              <a:tr h="352286">
                <a:tc>
                  <a:txBody>
                    <a:bodyPr/>
                    <a:lstStyle/>
                    <a:p>
                      <a:r>
                        <a:rPr lang="en-US" sz="1200" dirty="0" smtClean="0"/>
                        <a:t>Patient’s physical needs</a:t>
                      </a:r>
                      <a:endParaRPr lang="en-US" sz="1200" dirty="0"/>
                    </a:p>
                  </a:txBody>
                  <a:tcPr/>
                </a:tc>
                <a:tc>
                  <a:txBody>
                    <a:bodyPr/>
                    <a:lstStyle/>
                    <a:p>
                      <a:r>
                        <a:rPr lang="en-US" sz="1200" dirty="0" smtClean="0"/>
                        <a:t>Describe how to keep the patient well groomed</a:t>
                      </a:r>
                      <a:endParaRPr lang="en-US" sz="1200" dirty="0"/>
                    </a:p>
                  </a:txBody>
                  <a:tcPr/>
                </a:tc>
              </a:tr>
              <a:tr h="4468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Patient’s physical needs</a:t>
                      </a:r>
                    </a:p>
                    <a:p>
                      <a:endParaRPr lang="en-US" sz="1200" dirty="0"/>
                    </a:p>
                  </a:txBody>
                  <a:tcPr/>
                </a:tc>
                <a:tc>
                  <a:txBody>
                    <a:bodyPr/>
                    <a:lstStyle/>
                    <a:p>
                      <a:r>
                        <a:rPr lang="en-US" sz="1200" dirty="0" smtClean="0"/>
                        <a:t>Assist the caregiver to provide a clean, neat, environment for the patient</a:t>
                      </a:r>
                      <a:endParaRPr lang="en-US" sz="1200" dirty="0"/>
                    </a:p>
                  </a:txBody>
                  <a:tcPr/>
                </a:tc>
              </a:tr>
              <a:tr h="4468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Patient’s physical needs</a:t>
                      </a:r>
                    </a:p>
                    <a:p>
                      <a:endParaRPr lang="en-US" sz="1200" dirty="0"/>
                    </a:p>
                  </a:txBody>
                  <a:tcPr/>
                </a:tc>
                <a:tc>
                  <a:txBody>
                    <a:bodyPr/>
                    <a:lstStyle/>
                    <a:p>
                      <a:r>
                        <a:rPr lang="en-US" sz="1200" dirty="0" smtClean="0"/>
                        <a:t>Do not encourage the patient to have false hope</a:t>
                      </a:r>
                      <a:endParaRPr lang="en-US" sz="1200" dirty="0"/>
                    </a:p>
                  </a:txBody>
                  <a:tcPr/>
                </a:tc>
              </a:tr>
              <a:tr h="352286">
                <a:tc>
                  <a:txBody>
                    <a:bodyPr/>
                    <a:lstStyle/>
                    <a:p>
                      <a:r>
                        <a:rPr lang="en-US" sz="1200" dirty="0" smtClean="0"/>
                        <a:t>Caregiver’s psychosocial needs</a:t>
                      </a:r>
                      <a:endParaRPr lang="en-US" sz="1200" dirty="0"/>
                    </a:p>
                  </a:txBody>
                  <a:tcPr/>
                </a:tc>
                <a:tc>
                  <a:txBody>
                    <a:bodyPr/>
                    <a:lstStyle/>
                    <a:p>
                      <a:r>
                        <a:rPr lang="en-US" sz="1200" dirty="0" smtClean="0"/>
                        <a:t>Cry with the caregiver</a:t>
                      </a:r>
                      <a:endParaRPr lang="en-US" sz="1200" dirty="0"/>
                    </a:p>
                  </a:txBody>
                  <a:tcPr/>
                </a:tc>
              </a:tr>
              <a:tr h="4468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Caregiver’s psychosocial needs</a:t>
                      </a:r>
                    </a:p>
                    <a:p>
                      <a:endParaRPr lang="en-US" sz="1200" dirty="0"/>
                    </a:p>
                  </a:txBody>
                  <a:tcPr/>
                </a:tc>
                <a:tc>
                  <a:txBody>
                    <a:bodyPr/>
                    <a:lstStyle/>
                    <a:p>
                      <a:r>
                        <a:rPr lang="en-US" sz="1200" dirty="0" smtClean="0"/>
                        <a:t>Pray with the caregiver</a:t>
                      </a:r>
                      <a:endParaRPr lang="en-US" sz="1200" dirty="0"/>
                    </a:p>
                  </a:txBody>
                  <a:tcPr/>
                </a:tc>
              </a:tr>
              <a:tr h="4468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Patient’s physical needs</a:t>
                      </a:r>
                    </a:p>
                    <a:p>
                      <a:endParaRPr lang="en-US" sz="1200" dirty="0"/>
                    </a:p>
                  </a:txBody>
                  <a:tcPr/>
                </a:tc>
                <a:tc>
                  <a:txBody>
                    <a:bodyPr/>
                    <a:lstStyle/>
                    <a:p>
                      <a:r>
                        <a:rPr lang="en-US" sz="1200" dirty="0" smtClean="0"/>
                        <a:t>Teach the caregiver to prevent long term</a:t>
                      </a:r>
                      <a:r>
                        <a:rPr lang="en-US" sz="1200" baseline="0" dirty="0" smtClean="0"/>
                        <a:t> complications of bed rest</a:t>
                      </a:r>
                      <a:endParaRPr lang="en-US" sz="1200" dirty="0"/>
                    </a:p>
                  </a:txBody>
                  <a:tcPr/>
                </a:tc>
              </a:tr>
              <a:tr h="4468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Patient’s physical needs</a:t>
                      </a:r>
                    </a:p>
                    <a:p>
                      <a:endParaRPr lang="en-US" sz="1200" dirty="0"/>
                    </a:p>
                  </a:txBody>
                  <a:tcPr/>
                </a:tc>
                <a:tc>
                  <a:txBody>
                    <a:bodyPr/>
                    <a:lstStyle/>
                    <a:p>
                      <a:r>
                        <a:rPr lang="en-US" sz="1200" dirty="0" smtClean="0"/>
                        <a:t>Teach the caregiver how to adjust the diet as needed</a:t>
                      </a:r>
                      <a:endParaRPr lang="en-US" sz="1200" dirty="0"/>
                    </a:p>
                  </a:txBody>
                  <a:tcPr/>
                </a:tc>
              </a:tr>
              <a:tr h="4468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Caregiver’s psychosocial needs</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Teach the caregiver how to adjust the diet as needed</a:t>
                      </a:r>
                    </a:p>
                    <a:p>
                      <a:endParaRPr lang="en-US" sz="1200" dirty="0"/>
                    </a:p>
                  </a:txBody>
                  <a:tcPr/>
                </a:tc>
              </a:tr>
              <a:tr h="4468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Caregiver’s psychosocial needs</a:t>
                      </a:r>
                    </a:p>
                    <a:p>
                      <a:endParaRPr lang="en-US" sz="1200" dirty="0"/>
                    </a:p>
                  </a:txBody>
                  <a:tcPr/>
                </a:tc>
                <a:tc>
                  <a:txBody>
                    <a:bodyPr/>
                    <a:lstStyle/>
                    <a:p>
                      <a:r>
                        <a:rPr lang="en-US" sz="1200" dirty="0" smtClean="0"/>
                        <a:t>Help the caregiver feel safe</a:t>
                      </a:r>
                      <a:r>
                        <a:rPr lang="en-US" sz="1200" baseline="0" dirty="0" smtClean="0"/>
                        <a:t> ventilating anger, sadness, anxiety and other feelings</a:t>
                      </a:r>
                      <a:endParaRPr lang="en-US" sz="1200" dirty="0"/>
                    </a:p>
                  </a:txBody>
                  <a:tcPr/>
                </a:tc>
              </a:tr>
              <a:tr h="4468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Patient’s psychosocial needs</a:t>
                      </a:r>
                    </a:p>
                    <a:p>
                      <a:endParaRPr lang="en-US" sz="1200" dirty="0"/>
                    </a:p>
                  </a:txBody>
                  <a:tcPr/>
                </a:tc>
                <a:tc>
                  <a:txBody>
                    <a:bodyPr/>
                    <a:lstStyle/>
                    <a:p>
                      <a:r>
                        <a:rPr lang="en-US" sz="1200" dirty="0" smtClean="0"/>
                        <a:t>Encourage the patient to hope</a:t>
                      </a:r>
                      <a:endParaRPr lang="en-US" sz="1200" dirty="0"/>
                    </a:p>
                  </a:txBody>
                  <a:tcPr/>
                </a:tc>
              </a:tr>
              <a:tr h="3522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Patient’s physical needs</a:t>
                      </a:r>
                    </a:p>
                    <a:p>
                      <a:endParaRPr lang="en-US" sz="1200" dirty="0"/>
                    </a:p>
                  </a:txBody>
                  <a:tcPr/>
                </a:tc>
                <a:tc>
                  <a:txBody>
                    <a:bodyPr/>
                    <a:lstStyle/>
                    <a:p>
                      <a:r>
                        <a:rPr lang="en-US" sz="1200" dirty="0" smtClean="0"/>
                        <a:t>Teach the caregiver how to give some of the care to the patient</a:t>
                      </a:r>
                      <a:endParaRPr lang="en-US" sz="1200" dirty="0"/>
                    </a:p>
                  </a:txBody>
                  <a:tcPr/>
                </a:tc>
              </a:tr>
            </a:tbl>
          </a:graphicData>
        </a:graphic>
      </p:graphicFrame>
      <p:sp>
        <p:nvSpPr>
          <p:cNvPr id="5" name="Rectangle 4"/>
          <p:cNvSpPr/>
          <p:nvPr/>
        </p:nvSpPr>
        <p:spPr>
          <a:xfrm>
            <a:off x="6781800" y="6474647"/>
            <a:ext cx="1935979" cy="369332"/>
          </a:xfrm>
          <a:prstGeom prst="rect">
            <a:avLst/>
          </a:prstGeom>
        </p:spPr>
        <p:txBody>
          <a:bodyPr wrap="none">
            <a:spAutoFit/>
          </a:bodyPr>
          <a:lstStyle/>
          <a:p>
            <a:r>
              <a:rPr lang="en-US" dirty="0"/>
              <a:t>(Ryan, 1992, p. 27)</a:t>
            </a:r>
          </a:p>
        </p:txBody>
      </p:sp>
    </p:spTree>
    <p:extLst>
      <p:ext uri="{BB962C8B-B14F-4D97-AF65-F5344CB8AC3E}">
        <p14:creationId xmlns:p14="http://schemas.microsoft.com/office/powerpoint/2010/main" val="7768249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Study</a:t>
            </a:r>
            <a:endParaRPr lang="en-US" dirty="0"/>
          </a:p>
        </p:txBody>
      </p:sp>
      <p:sp>
        <p:nvSpPr>
          <p:cNvPr id="3" name="Content Placeholder 2"/>
          <p:cNvSpPr>
            <a:spLocks noGrp="1"/>
          </p:cNvSpPr>
          <p:nvPr>
            <p:ph idx="1"/>
          </p:nvPr>
        </p:nvSpPr>
        <p:spPr/>
        <p:txBody>
          <a:bodyPr>
            <a:normAutofit/>
          </a:bodyPr>
          <a:lstStyle/>
          <a:p>
            <a:r>
              <a:rPr lang="en-US" dirty="0" smtClean="0"/>
              <a:t>Limitations:</a:t>
            </a:r>
          </a:p>
          <a:p>
            <a:pPr lvl="1"/>
            <a:r>
              <a:rPr lang="en-US" dirty="0" smtClean="0"/>
              <a:t>Study group represents small demographic area</a:t>
            </a:r>
          </a:p>
          <a:p>
            <a:pPr lvl="1"/>
            <a:r>
              <a:rPr lang="en-US" dirty="0" smtClean="0"/>
              <a:t>Broad scope of Q-sort material within small group narrows results of data</a:t>
            </a:r>
          </a:p>
          <a:p>
            <a:pPr lvl="1"/>
            <a:r>
              <a:rPr lang="en-US" dirty="0" smtClean="0"/>
              <a:t>Does not include pertinent data in relation to where death occurred, type of hospice program, certification of program, and length of care</a:t>
            </a:r>
          </a:p>
          <a:p>
            <a:pPr marL="457200" lvl="1" indent="0">
              <a:buNone/>
            </a:pPr>
            <a:r>
              <a:rPr lang="en-US" dirty="0" smtClean="0"/>
              <a:t>These can be remedied by broadening the study group to include more caregivers and nurses and including other pertinent data. </a:t>
            </a:r>
            <a:endParaRPr lang="en-US" dirty="0"/>
          </a:p>
        </p:txBody>
      </p:sp>
    </p:spTree>
    <p:extLst>
      <p:ext uri="{BB962C8B-B14F-4D97-AF65-F5344CB8AC3E}">
        <p14:creationId xmlns:p14="http://schemas.microsoft.com/office/powerpoint/2010/main" val="287075287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3276600"/>
            <a:ext cx="8915400" cy="3276600"/>
          </a:xfrm>
        </p:spPr>
        <p:txBody>
          <a:bodyPr numCol="1">
            <a:normAutofit/>
          </a:bodyPr>
          <a:lstStyle/>
          <a:p>
            <a:pPr marL="0" indent="0" algn="ctr">
              <a:buNone/>
            </a:pPr>
            <a:r>
              <a:rPr lang="en-US" sz="2800" dirty="0">
                <a:solidFill>
                  <a:srgbClr val="FF0000"/>
                </a:solidFill>
                <a:latin typeface="Lucida Calligraphy" pitchFamily="66" charset="0"/>
              </a:rPr>
              <a:t>Mary Bierlein</a:t>
            </a:r>
            <a:endParaRPr lang="en-US" sz="2800" dirty="0" smtClean="0">
              <a:solidFill>
                <a:srgbClr val="FF0000"/>
              </a:solidFill>
              <a:latin typeface="Lucida Calligraphy" pitchFamily="66" charset="0"/>
            </a:endParaRPr>
          </a:p>
          <a:p>
            <a:pPr marL="0" indent="0" algn="ctr">
              <a:buNone/>
            </a:pPr>
            <a:r>
              <a:rPr lang="en-US" sz="2800" dirty="0" smtClean="0">
                <a:latin typeface="Lucida Calligraphy" pitchFamily="66" charset="0"/>
              </a:rPr>
              <a:t>Anita </a:t>
            </a:r>
            <a:r>
              <a:rPr lang="en-US" sz="2800" dirty="0">
                <a:latin typeface="Lucida Calligraphy" pitchFamily="66" charset="0"/>
              </a:rPr>
              <a:t>Riddle</a:t>
            </a:r>
            <a:endParaRPr lang="en-US" sz="2800" dirty="0" smtClean="0">
              <a:latin typeface="Lucida Calligraphy" pitchFamily="66" charset="0"/>
            </a:endParaRPr>
          </a:p>
          <a:p>
            <a:pPr marL="0" indent="0" algn="ctr">
              <a:buNone/>
            </a:pPr>
            <a:r>
              <a:rPr lang="en-US" sz="2800" dirty="0" smtClean="0">
                <a:solidFill>
                  <a:srgbClr val="FF0000"/>
                </a:solidFill>
                <a:latin typeface="Lucida Calligraphy" pitchFamily="66" charset="0"/>
              </a:rPr>
              <a:t>Deanna </a:t>
            </a:r>
            <a:r>
              <a:rPr lang="en-US" sz="2800" dirty="0">
                <a:solidFill>
                  <a:srgbClr val="FF0000"/>
                </a:solidFill>
                <a:latin typeface="Lucida Calligraphy" pitchFamily="66" charset="0"/>
              </a:rPr>
              <a:t>Warnock</a:t>
            </a:r>
          </a:p>
          <a:p>
            <a:pPr marL="0" indent="0" algn="ctr">
              <a:buNone/>
            </a:pPr>
            <a:r>
              <a:rPr lang="en-US" sz="2800" dirty="0">
                <a:latin typeface="Lucida Calligraphy" pitchFamily="66" charset="0"/>
              </a:rPr>
              <a:t>Holley </a:t>
            </a:r>
            <a:r>
              <a:rPr lang="en-US" sz="2800" dirty="0" smtClean="0">
                <a:latin typeface="Lucida Calligraphy" pitchFamily="66" charset="0"/>
              </a:rPr>
              <a:t>West</a:t>
            </a:r>
          </a:p>
          <a:p>
            <a:pPr marL="0" indent="0" algn="ctr">
              <a:buNone/>
            </a:pPr>
            <a:r>
              <a:rPr lang="en-US" sz="2800" dirty="0">
                <a:solidFill>
                  <a:srgbClr val="FF0000"/>
                </a:solidFill>
                <a:latin typeface="Lucida Calligraphy" pitchFamily="66" charset="0"/>
              </a:rPr>
              <a:t>Carolyn Zielinski</a:t>
            </a:r>
          </a:p>
        </p:txBody>
      </p:sp>
      <p:sp>
        <p:nvSpPr>
          <p:cNvPr id="2" name="Title 1"/>
          <p:cNvSpPr>
            <a:spLocks noGrp="1"/>
          </p:cNvSpPr>
          <p:nvPr>
            <p:ph type="title"/>
          </p:nvPr>
        </p:nvSpPr>
        <p:spPr>
          <a:xfrm>
            <a:off x="457200" y="304800"/>
            <a:ext cx="8229600" cy="2316162"/>
          </a:xfrm>
        </p:spPr>
        <p:txBody>
          <a:bodyPr>
            <a:normAutofit/>
          </a:bodyPr>
          <a:lstStyle/>
          <a:p>
            <a:r>
              <a:rPr lang="en-US" dirty="0" smtClean="0"/>
              <a:t>Presented by:</a:t>
            </a:r>
            <a:br>
              <a:rPr lang="en-US" dirty="0" smtClean="0"/>
            </a:br>
            <a:r>
              <a:rPr lang="en-US" dirty="0" smtClean="0"/>
              <a:t>Group One </a:t>
            </a:r>
            <a:br>
              <a:rPr lang="en-US" dirty="0" smtClean="0"/>
            </a:br>
            <a:r>
              <a:rPr lang="en-US" dirty="0" smtClean="0"/>
              <a:t>Ferris State University</a:t>
            </a:r>
            <a:endParaRPr lang="en-US" dirty="0"/>
          </a:p>
        </p:txBody>
      </p:sp>
    </p:spTree>
    <p:extLst>
      <p:ext uri="{BB962C8B-B14F-4D97-AF65-F5344CB8AC3E}">
        <p14:creationId xmlns:p14="http://schemas.microsoft.com/office/powerpoint/2010/main" val="107349907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wipe(down)">
                                      <p:cBhvr>
                                        <p:cTn id="58" dur="580">
                                          <p:stCondLst>
                                            <p:cond delay="0"/>
                                          </p:stCondLst>
                                        </p:cTn>
                                        <p:tgtEl>
                                          <p:spTgt spid="3">
                                            <p:txEl>
                                              <p:pRg st="3" end="3"/>
                                            </p:txEl>
                                          </p:spTgt>
                                        </p:tgtEl>
                                      </p:cBhvr>
                                    </p:animEffect>
                                    <p:anim calcmode="lin" valueType="num">
                                      <p:cBhvr>
                                        <p:cTn id="5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3" end="3"/>
                                            </p:txEl>
                                          </p:spTgt>
                                        </p:tgtEl>
                                      </p:cBhvr>
                                      <p:to x="100000" y="60000"/>
                                    </p:animScale>
                                    <p:animScale>
                                      <p:cBhvr>
                                        <p:cTn id="65" dur="166" decel="50000">
                                          <p:stCondLst>
                                            <p:cond delay="676"/>
                                          </p:stCondLst>
                                        </p:cTn>
                                        <p:tgtEl>
                                          <p:spTgt spid="3">
                                            <p:txEl>
                                              <p:pRg st="3" end="3"/>
                                            </p:txEl>
                                          </p:spTgt>
                                        </p:tgtEl>
                                      </p:cBhvr>
                                      <p:to x="100000" y="100000"/>
                                    </p:animScale>
                                    <p:animScale>
                                      <p:cBhvr>
                                        <p:cTn id="66" dur="26">
                                          <p:stCondLst>
                                            <p:cond delay="1312"/>
                                          </p:stCondLst>
                                        </p:cTn>
                                        <p:tgtEl>
                                          <p:spTgt spid="3">
                                            <p:txEl>
                                              <p:pRg st="3" end="3"/>
                                            </p:txEl>
                                          </p:spTgt>
                                        </p:tgtEl>
                                      </p:cBhvr>
                                      <p:to x="100000" y="80000"/>
                                    </p:animScale>
                                    <p:animScale>
                                      <p:cBhvr>
                                        <p:cTn id="67" dur="166" decel="50000">
                                          <p:stCondLst>
                                            <p:cond delay="1338"/>
                                          </p:stCondLst>
                                        </p:cTn>
                                        <p:tgtEl>
                                          <p:spTgt spid="3">
                                            <p:txEl>
                                              <p:pRg st="3" end="3"/>
                                            </p:txEl>
                                          </p:spTgt>
                                        </p:tgtEl>
                                      </p:cBhvr>
                                      <p:to x="100000" y="100000"/>
                                    </p:animScale>
                                    <p:animScale>
                                      <p:cBhvr>
                                        <p:cTn id="68" dur="26">
                                          <p:stCondLst>
                                            <p:cond delay="1642"/>
                                          </p:stCondLst>
                                        </p:cTn>
                                        <p:tgtEl>
                                          <p:spTgt spid="3">
                                            <p:txEl>
                                              <p:pRg st="3" end="3"/>
                                            </p:txEl>
                                          </p:spTgt>
                                        </p:tgtEl>
                                      </p:cBhvr>
                                      <p:to x="100000" y="90000"/>
                                    </p:animScale>
                                    <p:animScale>
                                      <p:cBhvr>
                                        <p:cTn id="69" dur="166" decel="50000">
                                          <p:stCondLst>
                                            <p:cond delay="1668"/>
                                          </p:stCondLst>
                                        </p:cTn>
                                        <p:tgtEl>
                                          <p:spTgt spid="3">
                                            <p:txEl>
                                              <p:pRg st="3" end="3"/>
                                            </p:txEl>
                                          </p:spTgt>
                                        </p:tgtEl>
                                      </p:cBhvr>
                                      <p:to x="100000" y="100000"/>
                                    </p:animScale>
                                    <p:animScale>
                                      <p:cBhvr>
                                        <p:cTn id="70" dur="26">
                                          <p:stCondLst>
                                            <p:cond delay="1808"/>
                                          </p:stCondLst>
                                        </p:cTn>
                                        <p:tgtEl>
                                          <p:spTgt spid="3">
                                            <p:txEl>
                                              <p:pRg st="3" end="3"/>
                                            </p:txEl>
                                          </p:spTgt>
                                        </p:tgtEl>
                                      </p:cBhvr>
                                      <p:to x="100000" y="95000"/>
                                    </p:animScale>
                                    <p:animScale>
                                      <p:cBhvr>
                                        <p:cTn id="71" dur="166" decel="50000">
                                          <p:stCondLst>
                                            <p:cond delay="1834"/>
                                          </p:stCondLst>
                                        </p:cTn>
                                        <p:tgtEl>
                                          <p:spTgt spid="3">
                                            <p:txEl>
                                              <p:pRg st="3" end="3"/>
                                            </p:txEl>
                                          </p:spTgt>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down)">
                                      <p:cBhvr>
                                        <p:cTn id="75" dur="580">
                                          <p:stCondLst>
                                            <p:cond delay="0"/>
                                          </p:stCondLst>
                                        </p:cTn>
                                        <p:tgtEl>
                                          <p:spTgt spid="3">
                                            <p:txEl>
                                              <p:pRg st="4" end="4"/>
                                            </p:txEl>
                                          </p:spTgt>
                                        </p:tgtEl>
                                      </p:cBhvr>
                                    </p:animEffect>
                                    <p:anim calcmode="lin" valueType="num">
                                      <p:cBhvr>
                                        <p:cTn id="7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4" end="4"/>
                                            </p:txEl>
                                          </p:spTgt>
                                        </p:tgtEl>
                                      </p:cBhvr>
                                      <p:to x="100000" y="60000"/>
                                    </p:animScale>
                                    <p:animScale>
                                      <p:cBhvr>
                                        <p:cTn id="82" dur="166" decel="50000">
                                          <p:stCondLst>
                                            <p:cond delay="676"/>
                                          </p:stCondLst>
                                        </p:cTn>
                                        <p:tgtEl>
                                          <p:spTgt spid="3">
                                            <p:txEl>
                                              <p:pRg st="4" end="4"/>
                                            </p:txEl>
                                          </p:spTgt>
                                        </p:tgtEl>
                                      </p:cBhvr>
                                      <p:to x="100000" y="100000"/>
                                    </p:animScale>
                                    <p:animScale>
                                      <p:cBhvr>
                                        <p:cTn id="83" dur="26">
                                          <p:stCondLst>
                                            <p:cond delay="1312"/>
                                          </p:stCondLst>
                                        </p:cTn>
                                        <p:tgtEl>
                                          <p:spTgt spid="3">
                                            <p:txEl>
                                              <p:pRg st="4" end="4"/>
                                            </p:txEl>
                                          </p:spTgt>
                                        </p:tgtEl>
                                      </p:cBhvr>
                                      <p:to x="100000" y="80000"/>
                                    </p:animScale>
                                    <p:animScale>
                                      <p:cBhvr>
                                        <p:cTn id="84" dur="166" decel="50000">
                                          <p:stCondLst>
                                            <p:cond delay="1338"/>
                                          </p:stCondLst>
                                        </p:cTn>
                                        <p:tgtEl>
                                          <p:spTgt spid="3">
                                            <p:txEl>
                                              <p:pRg st="4" end="4"/>
                                            </p:txEl>
                                          </p:spTgt>
                                        </p:tgtEl>
                                      </p:cBhvr>
                                      <p:to x="100000" y="100000"/>
                                    </p:animScale>
                                    <p:animScale>
                                      <p:cBhvr>
                                        <p:cTn id="85" dur="26">
                                          <p:stCondLst>
                                            <p:cond delay="1642"/>
                                          </p:stCondLst>
                                        </p:cTn>
                                        <p:tgtEl>
                                          <p:spTgt spid="3">
                                            <p:txEl>
                                              <p:pRg st="4" end="4"/>
                                            </p:txEl>
                                          </p:spTgt>
                                        </p:tgtEl>
                                      </p:cBhvr>
                                      <p:to x="100000" y="90000"/>
                                    </p:animScale>
                                    <p:animScale>
                                      <p:cBhvr>
                                        <p:cTn id="86" dur="166" decel="50000">
                                          <p:stCondLst>
                                            <p:cond delay="1668"/>
                                          </p:stCondLst>
                                        </p:cTn>
                                        <p:tgtEl>
                                          <p:spTgt spid="3">
                                            <p:txEl>
                                              <p:pRg st="4" end="4"/>
                                            </p:txEl>
                                          </p:spTgt>
                                        </p:tgtEl>
                                      </p:cBhvr>
                                      <p:to x="100000" y="100000"/>
                                    </p:animScale>
                                    <p:animScale>
                                      <p:cBhvr>
                                        <p:cTn id="87" dur="26">
                                          <p:stCondLst>
                                            <p:cond delay="1808"/>
                                          </p:stCondLst>
                                        </p:cTn>
                                        <p:tgtEl>
                                          <p:spTgt spid="3">
                                            <p:txEl>
                                              <p:pRg st="4" end="4"/>
                                            </p:txEl>
                                          </p:spTgt>
                                        </p:tgtEl>
                                      </p:cBhvr>
                                      <p:to x="100000" y="95000"/>
                                    </p:animScale>
                                    <p:animScale>
                                      <p:cBhvr>
                                        <p:cTn id="88"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Research</a:t>
            </a:r>
            <a:endParaRPr lang="en-US" dirty="0"/>
          </a:p>
        </p:txBody>
      </p:sp>
      <p:sp>
        <p:nvSpPr>
          <p:cNvPr id="3" name="Content Placeholder 2"/>
          <p:cNvSpPr>
            <a:spLocks noGrp="1"/>
          </p:cNvSpPr>
          <p:nvPr>
            <p:ph idx="1"/>
          </p:nvPr>
        </p:nvSpPr>
        <p:spPr/>
        <p:txBody>
          <a:bodyPr>
            <a:normAutofit/>
          </a:bodyPr>
          <a:lstStyle/>
          <a:p>
            <a:r>
              <a:rPr lang="en-US" dirty="0" smtClean="0"/>
              <a:t>This study concludes that psychosocial needs are more important than physical needs to both the nurse and the patient</a:t>
            </a:r>
          </a:p>
          <a:p>
            <a:r>
              <a:rPr lang="en-US" dirty="0" smtClean="0"/>
              <a:t>Giving patient and caregiver a survey of nursing behaviors to assess their personal needs may assist the nurse in focusing care according to individualized need</a:t>
            </a:r>
          </a:p>
          <a:p>
            <a:r>
              <a:rPr lang="en-US" dirty="0" smtClean="0"/>
              <a:t>Holistic care in the hospice setting necessitates incorporation of caregiver needs along with patient needs</a:t>
            </a:r>
          </a:p>
          <a:p>
            <a:endParaRPr lang="en-US" dirty="0"/>
          </a:p>
        </p:txBody>
      </p:sp>
    </p:spTree>
    <p:extLst>
      <p:ext uri="{BB962C8B-B14F-4D97-AF65-F5344CB8AC3E}">
        <p14:creationId xmlns:p14="http://schemas.microsoft.com/office/powerpoint/2010/main" val="106177688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normAutofit/>
          </a:bodyPr>
          <a:lstStyle/>
          <a:p>
            <a:r>
              <a:rPr lang="en-US" dirty="0" smtClean="0"/>
              <a:t>Nursing research into the application of the Theory of Caring in relation to end-of-life care needs to be expanded and updated.</a:t>
            </a:r>
          </a:p>
          <a:p>
            <a:r>
              <a:rPr lang="en-US" dirty="0" smtClean="0"/>
              <a:t>Spiritual aspects of humanity are realized through the grieving process and nurses need to be comfortable and open-minded with such topics.</a:t>
            </a:r>
          </a:p>
          <a:p>
            <a:r>
              <a:rPr lang="en-US" dirty="0" smtClean="0"/>
              <a:t> Caritas nursing applies to hospice care by encouraging expression of all feelings, faith and hope, and unexplained phenomena</a:t>
            </a:r>
            <a:endParaRPr lang="en-US" dirty="0"/>
          </a:p>
        </p:txBody>
      </p:sp>
    </p:spTree>
    <p:extLst>
      <p:ext uri="{BB962C8B-B14F-4D97-AF65-F5344CB8AC3E}">
        <p14:creationId xmlns:p14="http://schemas.microsoft.com/office/powerpoint/2010/main" val="20844479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smtClean="0"/>
              <a:t>“Involvement of Relatives In the care of the dying in different care cultures: development of a theoretical understanding  (Andershed and ternestedt, 1999).</a:t>
            </a:r>
            <a:endParaRPr lang="en-US" sz="2400" dirty="0"/>
          </a:p>
        </p:txBody>
      </p:sp>
      <p:sp>
        <p:nvSpPr>
          <p:cNvPr id="3" name="Subtitle 2"/>
          <p:cNvSpPr>
            <a:spLocks noGrp="1"/>
          </p:cNvSpPr>
          <p:nvPr>
            <p:ph type="subTitle" idx="1"/>
          </p:nvPr>
        </p:nvSpPr>
        <p:spPr/>
        <p:txBody>
          <a:bodyPr/>
          <a:lstStyle/>
          <a:p>
            <a:r>
              <a:rPr lang="en-US" dirty="0" smtClean="0"/>
              <a:t>Jean Watson’s Theory of Caring</a:t>
            </a:r>
            <a:endParaRPr lang="en-US" dirty="0"/>
          </a:p>
        </p:txBody>
      </p:sp>
    </p:spTree>
    <p:extLst>
      <p:ext uri="{BB962C8B-B14F-4D97-AF65-F5344CB8AC3E}">
        <p14:creationId xmlns:p14="http://schemas.microsoft.com/office/powerpoint/2010/main" val="35247182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participants</a:t>
            </a:r>
            <a:endParaRPr lang="en-US" dirty="0"/>
          </a:p>
        </p:txBody>
      </p:sp>
      <p:sp>
        <p:nvSpPr>
          <p:cNvPr id="3" name="Content Placeholder 2"/>
          <p:cNvSpPr>
            <a:spLocks noGrp="1"/>
          </p:cNvSpPr>
          <p:nvPr>
            <p:ph idx="1"/>
          </p:nvPr>
        </p:nvSpPr>
        <p:spPr/>
        <p:txBody>
          <a:bodyPr/>
          <a:lstStyle/>
          <a:p>
            <a:pPr>
              <a:buFont typeface="Wingdings" pitchFamily="2" charset="2"/>
              <a:buChar char="v"/>
            </a:pPr>
            <a:r>
              <a:rPr lang="en-US" dirty="0" smtClean="0"/>
              <a:t>6 spouses and their dying loved ones</a:t>
            </a:r>
          </a:p>
          <a:p>
            <a:pPr>
              <a:buFont typeface="Wingdings" pitchFamily="2" charset="2"/>
              <a:buChar char="v"/>
            </a:pPr>
            <a:r>
              <a:rPr lang="en-US" dirty="0" smtClean="0"/>
              <a:t>Life expectancies of 2 weeks-9 months</a:t>
            </a:r>
          </a:p>
          <a:p>
            <a:pPr>
              <a:buFont typeface="Wingdings" pitchFamily="2" charset="2"/>
              <a:buChar char="v"/>
            </a:pPr>
            <a:r>
              <a:rPr lang="en-US" dirty="0" smtClean="0"/>
              <a:t>1 woman and 5 men</a:t>
            </a:r>
          </a:p>
          <a:p>
            <a:pPr>
              <a:buFont typeface="Wingdings" pitchFamily="2" charset="2"/>
              <a:buChar char="v"/>
            </a:pPr>
            <a:r>
              <a:rPr lang="en-US" dirty="0" smtClean="0"/>
              <a:t>Ages 46-84</a:t>
            </a:r>
            <a:endParaRPr lang="en-US" dirty="0"/>
          </a:p>
        </p:txBody>
      </p:sp>
    </p:spTree>
    <p:extLst>
      <p:ext uri="{BB962C8B-B14F-4D97-AF65-F5344CB8AC3E}">
        <p14:creationId xmlns:p14="http://schemas.microsoft.com/office/powerpoint/2010/main" val="204568699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The purpose  of this study “was to identify and categorize relatives’ in the care of a dying family member in different care cultures and to develop a theoretical understanding of the involvement (Andershed and </a:t>
            </a:r>
            <a:r>
              <a:rPr lang="en-US" dirty="0" err="1" smtClean="0"/>
              <a:t>Ternestedt</a:t>
            </a:r>
            <a:r>
              <a:rPr lang="en-US" dirty="0" smtClean="0"/>
              <a:t>, 1999, p. 46).</a:t>
            </a:r>
          </a:p>
          <a:p>
            <a:r>
              <a:rPr lang="en-US" dirty="0" smtClean="0"/>
              <a:t>An additional aim of this study was to “determine and discuss the congruence and incongruence between the empirical results and key concepts in Watson’s theory of caring” (</a:t>
            </a:r>
            <a:r>
              <a:rPr lang="en-US" dirty="0" err="1" smtClean="0"/>
              <a:t>Andershed</a:t>
            </a:r>
            <a:r>
              <a:rPr lang="en-US" dirty="0" smtClean="0"/>
              <a:t> and </a:t>
            </a:r>
            <a:r>
              <a:rPr lang="en-US" dirty="0" err="1" smtClean="0"/>
              <a:t>Ternestedt</a:t>
            </a:r>
            <a:r>
              <a:rPr lang="en-US" dirty="0" smtClean="0"/>
              <a:t>, 1999, p. 46).</a:t>
            </a:r>
          </a:p>
          <a:p>
            <a:pPr marL="137160" indent="0">
              <a:buNone/>
            </a:pPr>
            <a:r>
              <a:rPr lang="en-US" dirty="0" smtClean="0"/>
              <a:t> </a:t>
            </a:r>
            <a:endParaRPr lang="en-US" dirty="0"/>
          </a:p>
        </p:txBody>
      </p:sp>
    </p:spTree>
    <p:extLst>
      <p:ext uri="{BB962C8B-B14F-4D97-AF65-F5344CB8AC3E}">
        <p14:creationId xmlns:p14="http://schemas.microsoft.com/office/powerpoint/2010/main" val="70838589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a:t>
            </a:r>
            <a:endParaRPr lang="en-US" dirty="0"/>
          </a:p>
        </p:txBody>
      </p:sp>
      <p:sp>
        <p:nvSpPr>
          <p:cNvPr id="3" name="Content Placeholder 2"/>
          <p:cNvSpPr>
            <a:spLocks noGrp="1"/>
          </p:cNvSpPr>
          <p:nvPr>
            <p:ph idx="1"/>
          </p:nvPr>
        </p:nvSpPr>
        <p:spPr/>
        <p:txBody>
          <a:bodyPr/>
          <a:lstStyle/>
          <a:p>
            <a:r>
              <a:rPr lang="en-US" dirty="0" smtClean="0"/>
              <a:t>Throughout the study similarities were compiled that compared for each individual and between individuals.  Patterns were found in regards to the actions and reactions of the individuals.    Three patterns or categories were found to define the behavior of the family members with the patients.  They are as follows “to know, to be, to do” (</a:t>
            </a:r>
            <a:r>
              <a:rPr lang="en-US" dirty="0" err="1" smtClean="0"/>
              <a:t>Andershed</a:t>
            </a:r>
            <a:r>
              <a:rPr lang="en-US" dirty="0" smtClean="0"/>
              <a:t> and </a:t>
            </a:r>
            <a:r>
              <a:rPr lang="en-US" dirty="0" err="1" smtClean="0"/>
              <a:t>Ternestedt</a:t>
            </a:r>
            <a:r>
              <a:rPr lang="en-US" dirty="0" smtClean="0"/>
              <a:t>, 1999, p. 46).</a:t>
            </a:r>
            <a:endParaRPr lang="en-US" dirty="0"/>
          </a:p>
        </p:txBody>
      </p:sp>
    </p:spTree>
    <p:extLst>
      <p:ext uri="{BB962C8B-B14F-4D97-AF65-F5344CB8AC3E}">
        <p14:creationId xmlns:p14="http://schemas.microsoft.com/office/powerpoint/2010/main" val="56154526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KNOW	</a:t>
            </a:r>
            <a:endParaRPr lang="en-US" dirty="0"/>
          </a:p>
        </p:txBody>
      </p:sp>
      <p:sp>
        <p:nvSpPr>
          <p:cNvPr id="3" name="Content Placeholder 2"/>
          <p:cNvSpPr>
            <a:spLocks noGrp="1"/>
          </p:cNvSpPr>
          <p:nvPr>
            <p:ph idx="1"/>
          </p:nvPr>
        </p:nvSpPr>
        <p:spPr/>
        <p:txBody>
          <a:bodyPr>
            <a:normAutofit fontScale="92500"/>
          </a:bodyPr>
          <a:lstStyle/>
          <a:p>
            <a:r>
              <a:rPr lang="en-US" dirty="0" smtClean="0"/>
              <a:t>Refers to those participants that strove to increase their  increase their knowledge and their understanding of their loved ones’ condition and prognosis.  They wanted to know what staff was doing for their loved one and what they were going to do as the patient’s condition deteriorated.</a:t>
            </a:r>
          </a:p>
          <a:p>
            <a:r>
              <a:rPr lang="en-US" dirty="0" smtClean="0"/>
              <a:t>Not actually stated as one of Watson’s 10 </a:t>
            </a:r>
            <a:r>
              <a:rPr lang="en-US" dirty="0" err="1" smtClean="0"/>
              <a:t>carative</a:t>
            </a:r>
            <a:r>
              <a:rPr lang="en-US" dirty="0" smtClean="0"/>
              <a:t> factors, maybe due to the fact that Watson assumes that knowing and understanding the patient’s life-world is necessary for humanistic care.</a:t>
            </a:r>
            <a:endParaRPr lang="en-US" dirty="0"/>
          </a:p>
        </p:txBody>
      </p:sp>
    </p:spTree>
    <p:extLst>
      <p:ext uri="{BB962C8B-B14F-4D97-AF65-F5344CB8AC3E}">
        <p14:creationId xmlns:p14="http://schemas.microsoft.com/office/powerpoint/2010/main" val="700219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Referred to the spouses wanting to not only be with their loved ones but be in their loved one’s world wherever that may be.  They were “involved at a deeper level in the patient’s world” (</a:t>
            </a:r>
            <a:r>
              <a:rPr lang="en-US" dirty="0" err="1" smtClean="0"/>
              <a:t>Andershed</a:t>
            </a:r>
            <a:r>
              <a:rPr lang="en-US" dirty="0" smtClean="0"/>
              <a:t> and </a:t>
            </a:r>
            <a:r>
              <a:rPr lang="en-US" dirty="0" err="1" smtClean="0"/>
              <a:t>Ternestedt</a:t>
            </a:r>
            <a:r>
              <a:rPr lang="en-US" dirty="0" smtClean="0"/>
              <a:t>, 1999, p. 48).</a:t>
            </a:r>
          </a:p>
          <a:p>
            <a:r>
              <a:rPr lang="en-US" dirty="0" smtClean="0"/>
              <a:t>This finding is very much related to Watson’s caring theory, wherein transpersonal caring relationships are thought to concern “authenticity of being and becoming, and ability to be present” (Watson, 1987, p. 51).</a:t>
            </a:r>
          </a:p>
          <a:p>
            <a:r>
              <a:rPr lang="en-US" dirty="0" smtClean="0"/>
              <a:t>This view is reflected in all 10 of Watson’s </a:t>
            </a:r>
            <a:r>
              <a:rPr lang="en-US" dirty="0" err="1" smtClean="0"/>
              <a:t>carative</a:t>
            </a:r>
            <a:r>
              <a:rPr lang="en-US" dirty="0" smtClean="0"/>
              <a:t> factors.</a:t>
            </a:r>
            <a:endParaRPr lang="en-US" dirty="0"/>
          </a:p>
        </p:txBody>
      </p:sp>
    </p:spTree>
    <p:extLst>
      <p:ext uri="{BB962C8B-B14F-4D97-AF65-F5344CB8AC3E}">
        <p14:creationId xmlns:p14="http://schemas.microsoft.com/office/powerpoint/2010/main" val="49396716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 (continued)</a:t>
            </a:r>
            <a:endParaRPr lang="en-US" dirty="0"/>
          </a:p>
        </p:txBody>
      </p:sp>
      <p:sp>
        <p:nvSpPr>
          <p:cNvPr id="3" name="Content Placeholder 2"/>
          <p:cNvSpPr>
            <a:spLocks noGrp="1"/>
          </p:cNvSpPr>
          <p:nvPr>
            <p:ph idx="1"/>
          </p:nvPr>
        </p:nvSpPr>
        <p:spPr/>
        <p:txBody>
          <a:bodyPr/>
          <a:lstStyle/>
          <a:p>
            <a:r>
              <a:rPr lang="en-US" dirty="0" smtClean="0"/>
              <a:t>To be involved, to being present, to being in their loved one’s world-there was an intimacy that was present that had not been present before.  </a:t>
            </a:r>
          </a:p>
          <a:p>
            <a:r>
              <a:rPr lang="en-US" dirty="0" smtClean="0"/>
              <a:t>In Watson’s “transpersonal caring theory of nursing, the first </a:t>
            </a:r>
            <a:r>
              <a:rPr lang="en-US" dirty="0" err="1" smtClean="0"/>
              <a:t>carative</a:t>
            </a:r>
            <a:r>
              <a:rPr lang="en-US" dirty="0" smtClean="0"/>
              <a:t> factor is forming and acting from a humanistic-altruistic system of values” (</a:t>
            </a:r>
            <a:r>
              <a:rPr lang="en-US" dirty="0" err="1" smtClean="0"/>
              <a:t>Andershed</a:t>
            </a:r>
            <a:r>
              <a:rPr lang="en-US" dirty="0" smtClean="0"/>
              <a:t> and </a:t>
            </a:r>
            <a:r>
              <a:rPr lang="en-US" dirty="0" err="1" smtClean="0"/>
              <a:t>Ternestedt</a:t>
            </a:r>
            <a:r>
              <a:rPr lang="en-US" dirty="0" smtClean="0"/>
              <a:t>, 1999, p. 50.).</a:t>
            </a:r>
            <a:endParaRPr lang="en-US" dirty="0"/>
          </a:p>
        </p:txBody>
      </p:sp>
    </p:spTree>
    <p:extLst>
      <p:ext uri="{BB962C8B-B14F-4D97-AF65-F5344CB8AC3E}">
        <p14:creationId xmlns:p14="http://schemas.microsoft.com/office/powerpoint/2010/main" val="39825235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a:t>
            </a:r>
            <a:endParaRPr lang="en-US" dirty="0"/>
          </a:p>
        </p:txBody>
      </p:sp>
      <p:sp>
        <p:nvSpPr>
          <p:cNvPr id="3" name="Content Placeholder 2"/>
          <p:cNvSpPr>
            <a:spLocks noGrp="1"/>
          </p:cNvSpPr>
          <p:nvPr>
            <p:ph idx="1"/>
          </p:nvPr>
        </p:nvSpPr>
        <p:spPr/>
        <p:txBody>
          <a:bodyPr/>
          <a:lstStyle/>
          <a:p>
            <a:r>
              <a:rPr lang="en-US" dirty="0" smtClean="0"/>
              <a:t>“To Do” indicates the many practical things that relatives did in caring for their family member.  Involves doing what the patient would do if he/she were able.</a:t>
            </a:r>
          </a:p>
          <a:p>
            <a:r>
              <a:rPr lang="en-US" dirty="0" smtClean="0"/>
              <a:t>To Do is consistent with Watson’s ninth </a:t>
            </a:r>
            <a:r>
              <a:rPr lang="en-US" dirty="0" err="1" smtClean="0"/>
              <a:t>carative</a:t>
            </a:r>
            <a:r>
              <a:rPr lang="en-US" dirty="0" smtClean="0"/>
              <a:t> factor, which concerns assisting persons to meet basic needs while preserving their dignity and wholeness.</a:t>
            </a:r>
            <a:endParaRPr lang="en-US" dirty="0"/>
          </a:p>
        </p:txBody>
      </p:sp>
    </p:spTree>
    <p:extLst>
      <p:ext uri="{BB962C8B-B14F-4D97-AF65-F5344CB8AC3E}">
        <p14:creationId xmlns:p14="http://schemas.microsoft.com/office/powerpoint/2010/main" val="194480127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ankGothic Md BT" pitchFamily="34" charset="0"/>
              </a:rPr>
              <a:t>Theory of Human Caring</a:t>
            </a:r>
            <a:endParaRPr lang="en-US" dirty="0">
              <a:solidFill>
                <a:srgbClr val="FF0000"/>
              </a:solidFill>
              <a:latin typeface="BankGothic Md BT" pitchFamily="34" charset="0"/>
            </a:endParaRPr>
          </a:p>
        </p:txBody>
      </p:sp>
      <p:sp>
        <p:nvSpPr>
          <p:cNvPr id="5" name="TextBox 4"/>
          <p:cNvSpPr txBox="1"/>
          <p:nvPr/>
        </p:nvSpPr>
        <p:spPr>
          <a:xfrm>
            <a:off x="533400" y="1510843"/>
            <a:ext cx="4158669" cy="954107"/>
          </a:xfrm>
          <a:prstGeom prst="rect">
            <a:avLst/>
          </a:prstGeom>
          <a:noFill/>
        </p:spPr>
        <p:txBody>
          <a:bodyPr wrap="square" rtlCol="0">
            <a:spAutoFit/>
          </a:bodyPr>
          <a:lstStyle/>
          <a:p>
            <a:r>
              <a:rPr lang="en-US" sz="2800" dirty="0" smtClean="0">
                <a:solidFill>
                  <a:srgbClr val="FFFF00"/>
                </a:solidFill>
              </a:rPr>
              <a:t>Ten Carative Factors</a:t>
            </a:r>
          </a:p>
          <a:p>
            <a:r>
              <a:rPr lang="en-US" sz="2800" dirty="0" smtClean="0">
                <a:solidFill>
                  <a:srgbClr val="FFFF00"/>
                </a:solidFill>
              </a:rPr>
              <a:t>  Ten Caritas Processes</a:t>
            </a:r>
            <a:endParaRPr lang="en-US" sz="2800" dirty="0">
              <a:solidFill>
                <a:srgbClr val="FFFF00"/>
              </a:solidFill>
            </a:endParaRPr>
          </a:p>
        </p:txBody>
      </p:sp>
      <p:sp>
        <p:nvSpPr>
          <p:cNvPr id="7" name="TextBox 6"/>
          <p:cNvSpPr txBox="1"/>
          <p:nvPr/>
        </p:nvSpPr>
        <p:spPr>
          <a:xfrm>
            <a:off x="4563745" y="3886200"/>
            <a:ext cx="4037801" cy="954107"/>
          </a:xfrm>
          <a:prstGeom prst="rect">
            <a:avLst/>
          </a:prstGeom>
          <a:noFill/>
        </p:spPr>
        <p:txBody>
          <a:bodyPr wrap="square" rtlCol="0">
            <a:spAutoFit/>
          </a:bodyPr>
          <a:lstStyle/>
          <a:p>
            <a:r>
              <a:rPr lang="en-US" sz="2800" dirty="0" smtClean="0">
                <a:solidFill>
                  <a:srgbClr val="FFFF00"/>
                </a:solidFill>
              </a:rPr>
              <a:t>Treat patient holistically (Mind, Body, Spirit)</a:t>
            </a:r>
            <a:endParaRPr lang="en-US" sz="2800" dirty="0">
              <a:solidFill>
                <a:srgbClr val="FFFF00"/>
              </a:solidFill>
            </a:endParaRPr>
          </a:p>
        </p:txBody>
      </p:sp>
      <p:sp>
        <p:nvSpPr>
          <p:cNvPr id="9" name="TextBox 8"/>
          <p:cNvSpPr txBox="1"/>
          <p:nvPr/>
        </p:nvSpPr>
        <p:spPr>
          <a:xfrm>
            <a:off x="169706" y="5477470"/>
            <a:ext cx="3200400" cy="1107996"/>
          </a:xfrm>
          <a:prstGeom prst="rect">
            <a:avLst/>
          </a:prstGeom>
          <a:noFill/>
        </p:spPr>
        <p:txBody>
          <a:bodyPr wrap="square" rtlCol="0">
            <a:spAutoFit/>
          </a:bodyPr>
          <a:lstStyle/>
          <a:p>
            <a:r>
              <a:rPr lang="en-US" dirty="0" smtClean="0">
                <a:solidFill>
                  <a:srgbClr val="FFFF00"/>
                </a:solidFill>
                <a:latin typeface="Lucida Calligraphy" pitchFamily="66" charset="0"/>
              </a:rPr>
              <a:t>“Transpersonal caring relationships are the foundation of the work” </a:t>
            </a:r>
            <a:r>
              <a:rPr lang="en-US" sz="1200" dirty="0" smtClean="0">
                <a:solidFill>
                  <a:srgbClr val="FFFF00"/>
                </a:solidFill>
                <a:latin typeface="Times New Roman" pitchFamily="18" charset="0"/>
                <a:cs typeface="Times New Roman" pitchFamily="18" charset="0"/>
              </a:rPr>
              <a:t>(Watson, 2010)</a:t>
            </a:r>
            <a:endParaRPr lang="en-US" sz="1200" dirty="0">
              <a:solidFill>
                <a:srgbClr val="FFFF00"/>
              </a:solidFill>
              <a:latin typeface="Times New Roman" pitchFamily="18" charset="0"/>
              <a:cs typeface="Times New Roman" pitchFamily="18" charset="0"/>
            </a:endParaRPr>
          </a:p>
        </p:txBody>
      </p:sp>
      <p:sp>
        <p:nvSpPr>
          <p:cNvPr id="11" name="TextBox 10"/>
          <p:cNvSpPr txBox="1"/>
          <p:nvPr/>
        </p:nvSpPr>
        <p:spPr>
          <a:xfrm>
            <a:off x="1851861" y="2731022"/>
            <a:ext cx="4343400" cy="830997"/>
          </a:xfrm>
          <a:prstGeom prst="rect">
            <a:avLst/>
          </a:prstGeom>
          <a:noFill/>
        </p:spPr>
        <p:txBody>
          <a:bodyPr wrap="square" rtlCol="0">
            <a:spAutoFit/>
          </a:bodyPr>
          <a:lstStyle/>
          <a:p>
            <a:r>
              <a:rPr lang="en-US" sz="2400" dirty="0" smtClean="0">
                <a:solidFill>
                  <a:srgbClr val="00B0F0"/>
                </a:solidFill>
                <a:latin typeface="Allegro BT" pitchFamily="82" charset="0"/>
              </a:rPr>
              <a:t>Caring moments: If transpersonal connection is spiritual.</a:t>
            </a:r>
            <a:endParaRPr lang="en-US" sz="2400" dirty="0">
              <a:solidFill>
                <a:srgbClr val="00B0F0"/>
              </a:solidFill>
              <a:latin typeface="Allegro BT" pitchFamily="82" charset="0"/>
            </a:endParaRPr>
          </a:p>
        </p:txBody>
      </p:sp>
      <p:sp>
        <p:nvSpPr>
          <p:cNvPr id="12" name="TextBox 11"/>
          <p:cNvSpPr txBox="1"/>
          <p:nvPr/>
        </p:nvSpPr>
        <p:spPr>
          <a:xfrm>
            <a:off x="3657600" y="5213074"/>
            <a:ext cx="5486400" cy="1477328"/>
          </a:xfrm>
          <a:prstGeom prst="rect">
            <a:avLst/>
          </a:prstGeom>
          <a:noFill/>
        </p:spPr>
        <p:txBody>
          <a:bodyPr wrap="square" rtlCol="0">
            <a:spAutoFit/>
          </a:bodyPr>
          <a:lstStyle/>
          <a:p>
            <a:r>
              <a:rPr lang="en-US" dirty="0" smtClean="0">
                <a:solidFill>
                  <a:srgbClr val="00B0F0"/>
                </a:solidFill>
              </a:rPr>
              <a:t>First book, </a:t>
            </a:r>
            <a:r>
              <a:rPr lang="en-US" i="1" dirty="0" smtClean="0">
                <a:solidFill>
                  <a:srgbClr val="00B0F0"/>
                </a:solidFill>
              </a:rPr>
              <a:t>Nursing: The Philosophy and Science of Caring</a:t>
            </a:r>
            <a:r>
              <a:rPr lang="en-US" dirty="0" smtClean="0">
                <a:solidFill>
                  <a:srgbClr val="00B0F0"/>
                </a:solidFill>
              </a:rPr>
              <a:t> was written in 1979. Second book, </a:t>
            </a:r>
            <a:r>
              <a:rPr lang="en-US" i="1" dirty="0" smtClean="0">
                <a:solidFill>
                  <a:srgbClr val="00B0F0"/>
                </a:solidFill>
              </a:rPr>
              <a:t>Nursing: Human Science and Human Care- A Theory of Nursing</a:t>
            </a:r>
            <a:r>
              <a:rPr lang="en-US" dirty="0" smtClean="0">
                <a:solidFill>
                  <a:srgbClr val="00B0F0"/>
                </a:solidFill>
              </a:rPr>
              <a:t>, was published in 1985 and reprinted in 1988 and 1999.</a:t>
            </a:r>
          </a:p>
          <a:p>
            <a:r>
              <a:rPr lang="en-US" dirty="0" smtClean="0">
                <a:solidFill>
                  <a:srgbClr val="00B0F0"/>
                </a:solidFill>
              </a:rPr>
              <a:t>(Alligood, 2010)</a:t>
            </a:r>
            <a:endParaRPr lang="en-US" dirty="0">
              <a:solidFill>
                <a:srgbClr val="00B0F0"/>
              </a:solidFill>
            </a:endParaRPr>
          </a:p>
        </p:txBody>
      </p:sp>
      <p:sp>
        <p:nvSpPr>
          <p:cNvPr id="13" name="TextBox 12"/>
          <p:cNvSpPr txBox="1"/>
          <p:nvPr/>
        </p:nvSpPr>
        <p:spPr>
          <a:xfrm>
            <a:off x="3886200" y="1479632"/>
            <a:ext cx="5392893" cy="1200329"/>
          </a:xfrm>
          <a:prstGeom prst="rect">
            <a:avLst/>
          </a:prstGeom>
          <a:noFill/>
        </p:spPr>
        <p:txBody>
          <a:bodyPr wrap="square" rtlCol="0">
            <a:spAutoFit/>
          </a:bodyPr>
          <a:lstStyle/>
          <a:p>
            <a:r>
              <a:rPr lang="en-US" b="1" dirty="0" smtClean="0">
                <a:solidFill>
                  <a:srgbClr val="7030A0"/>
                </a:solidFill>
                <a:latin typeface="Bradley Hand ITC" pitchFamily="66" charset="0"/>
              </a:rPr>
              <a:t>Give of self, Instill Faith and Hope, Sensitivity, Authenticity, Expression of Feelings, Satisfaction of Needs first, Healing Environment, allowing for the Unknown</a:t>
            </a:r>
            <a:endParaRPr lang="en-US" b="1" dirty="0">
              <a:solidFill>
                <a:srgbClr val="7030A0"/>
              </a:solidFill>
              <a:latin typeface="Bradley Hand ITC" pitchFamily="66" charset="0"/>
            </a:endParaRPr>
          </a:p>
        </p:txBody>
      </p:sp>
      <p:sp>
        <p:nvSpPr>
          <p:cNvPr id="14" name="TextBox 13"/>
          <p:cNvSpPr txBox="1"/>
          <p:nvPr/>
        </p:nvSpPr>
        <p:spPr>
          <a:xfrm>
            <a:off x="338138" y="3886200"/>
            <a:ext cx="2912906" cy="1477328"/>
          </a:xfrm>
          <a:prstGeom prst="rect">
            <a:avLst/>
          </a:prstGeom>
          <a:noFill/>
        </p:spPr>
        <p:txBody>
          <a:bodyPr wrap="square" rtlCol="0">
            <a:spAutoFit/>
          </a:bodyPr>
          <a:lstStyle/>
          <a:p>
            <a:r>
              <a:rPr lang="en-US" dirty="0" smtClean="0">
                <a:solidFill>
                  <a:srgbClr val="7030A0"/>
                </a:solidFill>
                <a:latin typeface="Lucida Handwriting" pitchFamily="66" charset="0"/>
              </a:rPr>
              <a:t>Spend time with your patients, get to know who they are, not just their disease or illness.</a:t>
            </a:r>
            <a:endParaRPr lang="en-US" dirty="0">
              <a:solidFill>
                <a:srgbClr val="7030A0"/>
              </a:solidFill>
              <a:latin typeface="Lucida Handwriting" pitchFamily="66" charset="0"/>
            </a:endParaRPr>
          </a:p>
        </p:txBody>
      </p:sp>
    </p:spTree>
    <p:extLst>
      <p:ext uri="{BB962C8B-B14F-4D97-AF65-F5344CB8AC3E}">
        <p14:creationId xmlns:p14="http://schemas.microsoft.com/office/powerpoint/2010/main" val="113017517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34" presetClass="emph" presetSubtype="0" fill="hold" grpId="0" nodeType="afterEffect">
                                  <p:stCondLst>
                                    <p:cond delay="0"/>
                                  </p:stCondLst>
                                  <p:iterate type="lt">
                                    <p:tmPct val="10000"/>
                                  </p:iterate>
                                  <p:childTnLst>
                                    <p:animMotion origin="layout" path="M -3.33333E-6 3.81129E-6 L -3.33333E-6 -0.07216 " pathEditMode="relative" rAng="0" ptsTypes="AA">
                                      <p:cBhvr>
                                        <p:cTn id="10" dur="250" accel="50000" decel="50000" autoRev="1" fill="hold">
                                          <p:stCondLst>
                                            <p:cond delay="0"/>
                                          </p:stCondLst>
                                        </p:cTn>
                                        <p:tgtEl>
                                          <p:spTgt spid="12"/>
                                        </p:tgtEl>
                                        <p:attrNameLst>
                                          <p:attrName>ppt_x</p:attrName>
                                          <p:attrName>ppt_y</p:attrName>
                                        </p:attrNameLst>
                                      </p:cBhvr>
                                      <p:rCtr x="0" y="-3608"/>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childTnLst>
                          </p:cTn>
                        </p:par>
                        <p:par>
                          <p:cTn id="15" fill="hold">
                            <p:stCondLst>
                              <p:cond delay="11750"/>
                            </p:stCondLst>
                            <p:childTnLst>
                              <p:par>
                                <p:cTn id="16" presetID="4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par>
                          <p:cTn id="21" fill="hold">
                            <p:stCondLst>
                              <p:cond delay="13750"/>
                            </p:stCondLst>
                            <p:childTnLst>
                              <p:par>
                                <p:cTn id="22" presetID="6"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par>
                          <p:cTn id="25" fill="hold">
                            <p:stCondLst>
                              <p:cond delay="15750"/>
                            </p:stCondLst>
                            <p:childTnLst>
                              <p:par>
                                <p:cTn id="26" presetID="3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par>
                          <p:cTn id="32" fill="hold">
                            <p:stCondLst>
                              <p:cond delay="16750"/>
                            </p:stCondLst>
                            <p:childTnLst>
                              <p:par>
                                <p:cTn id="33" presetID="26"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80">
                                          <p:stCondLst>
                                            <p:cond delay="0"/>
                                          </p:stCondLst>
                                        </p:cTn>
                                        <p:tgtEl>
                                          <p:spTgt spid="13"/>
                                        </p:tgtEl>
                                      </p:cBhvr>
                                    </p:animEffect>
                                    <p:anim calcmode="lin" valueType="num">
                                      <p:cBhvr>
                                        <p:cTn id="3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1" dur="26">
                                          <p:stCondLst>
                                            <p:cond delay="650"/>
                                          </p:stCondLst>
                                        </p:cTn>
                                        <p:tgtEl>
                                          <p:spTgt spid="13"/>
                                        </p:tgtEl>
                                      </p:cBhvr>
                                      <p:to x="100000" y="60000"/>
                                    </p:animScale>
                                    <p:animScale>
                                      <p:cBhvr>
                                        <p:cTn id="42" dur="166" decel="50000">
                                          <p:stCondLst>
                                            <p:cond delay="676"/>
                                          </p:stCondLst>
                                        </p:cTn>
                                        <p:tgtEl>
                                          <p:spTgt spid="13"/>
                                        </p:tgtEl>
                                      </p:cBhvr>
                                      <p:to x="100000" y="100000"/>
                                    </p:animScale>
                                    <p:animScale>
                                      <p:cBhvr>
                                        <p:cTn id="43" dur="26">
                                          <p:stCondLst>
                                            <p:cond delay="1312"/>
                                          </p:stCondLst>
                                        </p:cTn>
                                        <p:tgtEl>
                                          <p:spTgt spid="13"/>
                                        </p:tgtEl>
                                      </p:cBhvr>
                                      <p:to x="100000" y="80000"/>
                                    </p:animScale>
                                    <p:animScale>
                                      <p:cBhvr>
                                        <p:cTn id="44" dur="166" decel="50000">
                                          <p:stCondLst>
                                            <p:cond delay="1338"/>
                                          </p:stCondLst>
                                        </p:cTn>
                                        <p:tgtEl>
                                          <p:spTgt spid="13"/>
                                        </p:tgtEl>
                                      </p:cBhvr>
                                      <p:to x="100000" y="100000"/>
                                    </p:animScale>
                                    <p:animScale>
                                      <p:cBhvr>
                                        <p:cTn id="45" dur="26">
                                          <p:stCondLst>
                                            <p:cond delay="1642"/>
                                          </p:stCondLst>
                                        </p:cTn>
                                        <p:tgtEl>
                                          <p:spTgt spid="13"/>
                                        </p:tgtEl>
                                      </p:cBhvr>
                                      <p:to x="100000" y="90000"/>
                                    </p:animScale>
                                    <p:animScale>
                                      <p:cBhvr>
                                        <p:cTn id="46" dur="166" decel="50000">
                                          <p:stCondLst>
                                            <p:cond delay="1668"/>
                                          </p:stCondLst>
                                        </p:cTn>
                                        <p:tgtEl>
                                          <p:spTgt spid="13"/>
                                        </p:tgtEl>
                                      </p:cBhvr>
                                      <p:to x="100000" y="100000"/>
                                    </p:animScale>
                                    <p:animScale>
                                      <p:cBhvr>
                                        <p:cTn id="47" dur="26">
                                          <p:stCondLst>
                                            <p:cond delay="1808"/>
                                          </p:stCondLst>
                                        </p:cTn>
                                        <p:tgtEl>
                                          <p:spTgt spid="13"/>
                                        </p:tgtEl>
                                      </p:cBhvr>
                                      <p:to x="100000" y="95000"/>
                                    </p:animScale>
                                    <p:animScale>
                                      <p:cBhvr>
                                        <p:cTn id="48" dur="166" decel="50000">
                                          <p:stCondLst>
                                            <p:cond delay="1834"/>
                                          </p:stCondLst>
                                        </p:cTn>
                                        <p:tgtEl>
                                          <p:spTgt spid="13"/>
                                        </p:tgtEl>
                                      </p:cBhvr>
                                      <p:to x="100000" y="100000"/>
                                    </p:animScale>
                                  </p:childTnLst>
                                </p:cTn>
                              </p:par>
                            </p:childTnLst>
                          </p:cTn>
                        </p:par>
                        <p:par>
                          <p:cTn id="49" fill="hold">
                            <p:stCondLst>
                              <p:cond delay="18750"/>
                            </p:stCondLst>
                            <p:childTnLst>
                              <p:par>
                                <p:cTn id="50" presetID="42"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2000"/>
                                        <p:tgtEl>
                                          <p:spTgt spid="14"/>
                                        </p:tgtEl>
                                      </p:cBhvr>
                                    </p:animEffect>
                                    <p:anim calcmode="lin" valueType="num">
                                      <p:cBhvr>
                                        <p:cTn id="53" dur="2000" fill="hold"/>
                                        <p:tgtEl>
                                          <p:spTgt spid="14"/>
                                        </p:tgtEl>
                                        <p:attrNameLst>
                                          <p:attrName>ppt_x</p:attrName>
                                        </p:attrNameLst>
                                      </p:cBhvr>
                                      <p:tavLst>
                                        <p:tav tm="0">
                                          <p:val>
                                            <p:strVal val="#ppt_x"/>
                                          </p:val>
                                        </p:tav>
                                        <p:tav tm="100000">
                                          <p:val>
                                            <p:strVal val="#ppt_x"/>
                                          </p:val>
                                        </p:tav>
                                      </p:tavLst>
                                    </p:anim>
                                    <p:anim calcmode="lin" valueType="num">
                                      <p:cBhvr>
                                        <p:cTn id="54" dur="2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CONCULSION</a:t>
            </a:r>
            <a:endParaRPr lang="en-US" dirty="0"/>
          </a:p>
        </p:txBody>
      </p:sp>
      <p:sp>
        <p:nvSpPr>
          <p:cNvPr id="3" name="Content Placeholder 2"/>
          <p:cNvSpPr>
            <a:spLocks noGrp="1"/>
          </p:cNvSpPr>
          <p:nvPr>
            <p:ph idx="1"/>
          </p:nvPr>
        </p:nvSpPr>
        <p:spPr/>
        <p:txBody>
          <a:bodyPr/>
          <a:lstStyle/>
          <a:p>
            <a:r>
              <a:rPr lang="en-US" dirty="0" smtClean="0"/>
              <a:t>It was concluded that</a:t>
            </a:r>
          </a:p>
          <a:p>
            <a:pPr lvl="1"/>
            <a:r>
              <a:rPr lang="en-US" dirty="0" smtClean="0"/>
              <a:t>For nurses to be able to guide relatives on the patient’s final journey, it is a prerequisite that the nurse knows what the family/patient wants and can do.  A collaboration among these three actors is of the greatest importance if the family is to be involved in the light and support the patient in attaining a dignified death in an often short period of time.  Further study is needed in this area (</a:t>
            </a:r>
            <a:r>
              <a:rPr lang="en-US" dirty="0" err="1" smtClean="0"/>
              <a:t>Andershed</a:t>
            </a:r>
            <a:r>
              <a:rPr lang="en-US" dirty="0" smtClean="0"/>
              <a:t> and </a:t>
            </a:r>
            <a:r>
              <a:rPr lang="en-US" dirty="0" err="1" smtClean="0"/>
              <a:t>Ternestedt</a:t>
            </a:r>
            <a:r>
              <a:rPr lang="en-US" dirty="0" smtClean="0"/>
              <a:t>, 1999, p.  51).</a:t>
            </a:r>
          </a:p>
        </p:txBody>
      </p:sp>
    </p:spTree>
    <p:extLst>
      <p:ext uri="{BB962C8B-B14F-4D97-AF65-F5344CB8AC3E}">
        <p14:creationId xmlns:p14="http://schemas.microsoft.com/office/powerpoint/2010/main" val="30600884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Jean Watson’s Caritas Theory</a:t>
            </a:r>
            <a:endParaRPr lang="en-US" dirty="0"/>
          </a:p>
        </p:txBody>
      </p:sp>
      <p:sp>
        <p:nvSpPr>
          <p:cNvPr id="3" name="Subtitle 2"/>
          <p:cNvSpPr>
            <a:spLocks noGrp="1"/>
          </p:cNvSpPr>
          <p:nvPr>
            <p:ph type="subTitle" idx="1"/>
          </p:nvPr>
        </p:nvSpPr>
        <p:spPr/>
        <p:txBody>
          <a:bodyPr/>
          <a:lstStyle/>
          <a:p>
            <a:r>
              <a:rPr lang="en-US" dirty="0" smtClean="0"/>
              <a:t>As Developed by Patty Magee, RN, BS, MA</a:t>
            </a:r>
            <a:endParaRPr lang="en-US" dirty="0"/>
          </a:p>
        </p:txBody>
      </p:sp>
    </p:spTree>
    <p:extLst>
      <p:ext uri="{BB962C8B-B14F-4D97-AF65-F5344CB8AC3E}">
        <p14:creationId xmlns:p14="http://schemas.microsoft.com/office/powerpoint/2010/main" val="356236006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85800"/>
          </a:xfrm>
        </p:spPr>
        <p:txBody>
          <a:bodyPr/>
          <a:lstStyle/>
          <a:p>
            <a:r>
              <a:rPr lang="en-US" dirty="0" smtClean="0"/>
              <a:t>C</a:t>
            </a:r>
            <a:r>
              <a:rPr lang="en-US" sz="2000" dirty="0" smtClean="0"/>
              <a:t>aritas</a:t>
            </a:r>
            <a:r>
              <a:rPr lang="en-US" sz="1600" dirty="0" smtClean="0"/>
              <a:t> </a:t>
            </a:r>
            <a:r>
              <a:rPr lang="en-US" dirty="0" smtClean="0"/>
              <a:t>T</a:t>
            </a:r>
            <a:r>
              <a:rPr lang="en-US" sz="2000" dirty="0" smtClean="0"/>
              <a:t>heory </a:t>
            </a:r>
            <a:endParaRPr lang="en-US" dirty="0"/>
          </a:p>
        </p:txBody>
      </p:sp>
      <p:sp>
        <p:nvSpPr>
          <p:cNvPr id="3" name="Content Placeholder 2"/>
          <p:cNvSpPr>
            <a:spLocks noGrp="1"/>
          </p:cNvSpPr>
          <p:nvPr>
            <p:ph idx="1"/>
          </p:nvPr>
        </p:nvSpPr>
        <p:spPr>
          <a:xfrm>
            <a:off x="304800" y="1447800"/>
            <a:ext cx="8686800" cy="4953000"/>
          </a:xfrm>
        </p:spPr>
        <p:txBody>
          <a:bodyPr>
            <a:normAutofit/>
          </a:bodyPr>
          <a:lstStyle/>
          <a:p>
            <a:pPr>
              <a:buFont typeface="Wingdings" pitchFamily="2" charset="2"/>
              <a:buChar char="v"/>
            </a:pPr>
            <a:r>
              <a:rPr lang="en-US" sz="2800" dirty="0" smtClean="0">
                <a:latin typeface="+mj-lt"/>
                <a:ea typeface="MS Mincho" pitchFamily="49" charset="-128"/>
              </a:rPr>
              <a:t>“Connecting Art and Wellness”  at </a:t>
            </a:r>
            <a:r>
              <a:rPr lang="en-US" sz="2800" b="1" dirty="0">
                <a:ea typeface="MS Mincho" pitchFamily="49" charset="-128"/>
              </a:rPr>
              <a:t>Baptist Medical Center South, Jacksonville, </a:t>
            </a:r>
            <a:r>
              <a:rPr lang="en-US" sz="2800" b="1" dirty="0" smtClean="0">
                <a:ea typeface="MS Mincho" pitchFamily="49" charset="-128"/>
              </a:rPr>
              <a:t>FL</a:t>
            </a:r>
            <a:endParaRPr lang="en-US" sz="2800" b="1" dirty="0" smtClean="0">
              <a:latin typeface="+mj-lt"/>
              <a:ea typeface="MS Mincho" pitchFamily="49" charset="-128"/>
            </a:endParaRPr>
          </a:p>
          <a:p>
            <a:pPr>
              <a:buFont typeface="Wingdings" pitchFamily="2" charset="2"/>
              <a:buChar char="v"/>
            </a:pPr>
            <a:r>
              <a:rPr lang="en-US" sz="2800" dirty="0">
                <a:latin typeface="+mj-lt"/>
                <a:ea typeface="MS Mincho" pitchFamily="49" charset="-128"/>
              </a:rPr>
              <a:t>F</a:t>
            </a:r>
            <a:r>
              <a:rPr lang="en-US" sz="2800" dirty="0" smtClean="0">
                <a:latin typeface="+mj-lt"/>
                <a:ea typeface="MS Mincho" pitchFamily="49" charset="-128"/>
              </a:rPr>
              <a:t>ocus: art is healing for everyone.</a:t>
            </a:r>
          </a:p>
          <a:p>
            <a:pPr>
              <a:buFont typeface="Wingdings" pitchFamily="2" charset="2"/>
              <a:buChar char="v"/>
            </a:pPr>
            <a:r>
              <a:rPr lang="en-US" sz="2800" dirty="0" smtClean="0">
                <a:latin typeface="+mj-lt"/>
                <a:ea typeface="MS Mincho" pitchFamily="49" charset="-128"/>
              </a:rPr>
              <a:t>Rationale: “</a:t>
            </a:r>
            <a:r>
              <a:rPr lang="en-US" sz="2800" b="1" dirty="0" smtClean="0"/>
              <a:t>Caritas </a:t>
            </a:r>
            <a:r>
              <a:rPr lang="en-US" sz="2800" b="1" dirty="0"/>
              <a:t>Journey for all Nurse's is to explore every avenue in making </a:t>
            </a:r>
            <a:r>
              <a:rPr lang="en-US" sz="2800" b="1" dirty="0" smtClean="0"/>
              <a:t>patient's comfortable” (http://pattymageeart</a:t>
            </a:r>
            <a:r>
              <a:rPr lang="en-US" sz="2800" b="1" dirty="0"/>
              <a:t>.</a:t>
            </a:r>
            <a:r>
              <a:rPr lang="en-US" sz="2800" b="1" dirty="0" smtClean="0"/>
              <a:t>blogspot.com, 2009).</a:t>
            </a:r>
          </a:p>
          <a:p>
            <a:pPr>
              <a:lnSpc>
                <a:spcPct val="200000"/>
              </a:lnSpc>
              <a:buFont typeface="Wingdings" pitchFamily="2" charset="2"/>
              <a:buChar char="v"/>
            </a:pPr>
            <a:r>
              <a:rPr lang="en-US" sz="2800" b="1" dirty="0" smtClean="0"/>
              <a:t>Using  art to deal with stress for patients and staff</a:t>
            </a:r>
          </a:p>
          <a:p>
            <a:pPr>
              <a:buFont typeface="Wingdings" pitchFamily="2" charset="2"/>
              <a:buChar char="v"/>
            </a:pPr>
            <a:r>
              <a:rPr lang="en-US" sz="2800" b="1" dirty="0" smtClean="0"/>
              <a:t>Unlimited forms of art</a:t>
            </a:r>
          </a:p>
          <a:p>
            <a:endParaRPr lang="en-US" sz="2000" dirty="0">
              <a:latin typeface="+mj-lt"/>
              <a:ea typeface="MS Mincho" pitchFamily="49" charset="-128"/>
            </a:endParaRPr>
          </a:p>
        </p:txBody>
      </p:sp>
    </p:spTree>
    <p:extLst>
      <p:ext uri="{BB962C8B-B14F-4D97-AF65-F5344CB8AC3E}">
        <p14:creationId xmlns:p14="http://schemas.microsoft.com/office/powerpoint/2010/main" val="37140665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14400"/>
          </a:xfrm>
        </p:spPr>
        <p:txBody>
          <a:bodyPr>
            <a:noAutofit/>
          </a:bodyPr>
          <a:lstStyle/>
          <a:p>
            <a:r>
              <a:rPr lang="en-US" dirty="0" smtClean="0"/>
              <a:t>Research approach and findings in “The Caring Arts Program”</a:t>
            </a:r>
            <a:endParaRPr lang="en-US" dirty="0"/>
          </a:p>
        </p:txBody>
      </p:sp>
      <p:sp>
        <p:nvSpPr>
          <p:cNvPr id="3" name="Content Placeholder 2"/>
          <p:cNvSpPr>
            <a:spLocks noGrp="1"/>
          </p:cNvSpPr>
          <p:nvPr>
            <p:ph idx="1"/>
          </p:nvPr>
        </p:nvSpPr>
        <p:spPr>
          <a:xfrm>
            <a:off x="304800" y="1409700"/>
            <a:ext cx="8686800" cy="4495800"/>
          </a:xfrm>
        </p:spPr>
        <p:txBody>
          <a:bodyPr>
            <a:normAutofit fontScale="40000" lnSpcReduction="20000"/>
          </a:bodyPr>
          <a:lstStyle/>
          <a:p>
            <a:pPr>
              <a:lnSpc>
                <a:spcPct val="200000"/>
              </a:lnSpc>
              <a:buFont typeface="Wingdings" pitchFamily="2" charset="2"/>
              <a:buChar char="v"/>
            </a:pPr>
            <a:r>
              <a:rPr lang="en-US" sz="5900" b="1" dirty="0" smtClean="0"/>
              <a:t>Example: </a:t>
            </a:r>
            <a:r>
              <a:rPr lang="en-US" sz="5900" b="1" dirty="0" err="1" smtClean="0"/>
              <a:t>Carative</a:t>
            </a:r>
            <a:r>
              <a:rPr lang="en-US" sz="5900" b="1" dirty="0" smtClean="0"/>
              <a:t> </a:t>
            </a:r>
            <a:r>
              <a:rPr lang="en-US" sz="5900" b="1" dirty="0"/>
              <a:t>Factor 6 </a:t>
            </a:r>
            <a:br>
              <a:rPr lang="en-US" sz="5900" b="1" dirty="0"/>
            </a:br>
            <a:r>
              <a:rPr lang="en-US" sz="5900" b="1" dirty="0" smtClean="0"/>
              <a:t>Systematic </a:t>
            </a:r>
            <a:r>
              <a:rPr lang="en-US" sz="5900" b="1" dirty="0"/>
              <a:t>use of scientific (creative) problem solving caring </a:t>
            </a:r>
            <a:r>
              <a:rPr lang="en-US" sz="5900" b="1" dirty="0" smtClean="0"/>
              <a:t>process.</a:t>
            </a:r>
            <a:r>
              <a:rPr lang="en-US" sz="5900" b="1" dirty="0"/>
              <a:t/>
            </a:r>
            <a:br>
              <a:rPr lang="en-US" sz="5900" b="1" dirty="0"/>
            </a:br>
            <a:r>
              <a:rPr lang="en-US" sz="6000" b="1" dirty="0" smtClean="0"/>
              <a:t>Employees met for creative role play using painting on canvas.</a:t>
            </a:r>
            <a:r>
              <a:rPr lang="en-US" sz="7000" b="1" dirty="0"/>
              <a:t/>
            </a:r>
            <a:br>
              <a:rPr lang="en-US" sz="7000" b="1" dirty="0"/>
            </a:br>
            <a:r>
              <a:rPr lang="en-US" sz="2000" dirty="0"/>
              <a:t/>
            </a:r>
            <a:br>
              <a:rPr lang="en-US" sz="2000" dirty="0"/>
            </a:br>
            <a:endParaRPr lang="en-US" sz="2000" dirty="0"/>
          </a:p>
          <a:p>
            <a:pPr marL="0" indent="0">
              <a:buNone/>
            </a:pPr>
            <a:endParaRPr lang="en-US" sz="2000" dirty="0">
              <a:latin typeface="+mj-lt"/>
            </a:endParaRPr>
          </a:p>
        </p:txBody>
      </p:sp>
      <p:pic>
        <p:nvPicPr>
          <p:cNvPr id="1026"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990600" y="4191000"/>
            <a:ext cx="2616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57400" y="6300688"/>
            <a:ext cx="6705600" cy="307777"/>
          </a:xfrm>
          <a:prstGeom prst="rect">
            <a:avLst/>
          </a:prstGeom>
          <a:noFill/>
        </p:spPr>
        <p:txBody>
          <a:bodyPr wrap="square" rtlCol="0">
            <a:spAutoFit/>
          </a:bodyPr>
          <a:lstStyle/>
          <a:p>
            <a:r>
              <a:rPr lang="en-US" sz="1400" dirty="0" smtClean="0"/>
              <a:t>Photo courtesy of patty </a:t>
            </a:r>
            <a:r>
              <a:rPr lang="en-US" sz="1400" dirty="0" err="1" smtClean="0"/>
              <a:t>magee</a:t>
            </a:r>
            <a:r>
              <a:rPr lang="en-US" sz="1400" dirty="0" smtClean="0"/>
              <a:t>, nurse artist at http</a:t>
            </a:r>
            <a:r>
              <a:rPr lang="en-US" sz="1400" dirty="0"/>
              <a:t>://</a:t>
            </a:r>
            <a:r>
              <a:rPr lang="en-US" sz="1400" dirty="0" smtClean="0"/>
              <a:t>pattymageeart.blogspot.com/</a:t>
            </a:r>
            <a:endParaRPr lang="en-US" sz="1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91000"/>
            <a:ext cx="261620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5545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Limitations/credibility </a:t>
            </a:r>
            <a:r>
              <a:rPr lang="en-US" sz="2000" dirty="0" smtClean="0"/>
              <a:t>– the Caring Art </a:t>
            </a:r>
            <a:r>
              <a:rPr lang="en-US" sz="2000" dirty="0" err="1" smtClean="0"/>
              <a:t>PRogram</a:t>
            </a:r>
            <a:endParaRPr lang="en-US" sz="3200" dirty="0"/>
          </a:p>
        </p:txBody>
      </p:sp>
      <p:sp>
        <p:nvSpPr>
          <p:cNvPr id="3" name="Content Placeholder 2"/>
          <p:cNvSpPr>
            <a:spLocks noGrp="1"/>
          </p:cNvSpPr>
          <p:nvPr>
            <p:ph idx="1"/>
          </p:nvPr>
        </p:nvSpPr>
        <p:spPr/>
        <p:txBody>
          <a:bodyPr>
            <a:normAutofit/>
          </a:bodyPr>
          <a:lstStyle/>
          <a:p>
            <a:pPr>
              <a:lnSpc>
                <a:spcPct val="200000"/>
              </a:lnSpc>
              <a:buFont typeface="Wingdings" pitchFamily="2" charset="2"/>
              <a:buChar char="v"/>
            </a:pPr>
            <a:r>
              <a:rPr lang="en-US" sz="2800" b="1" dirty="0" smtClean="0"/>
              <a:t>No formal evaluation of program</a:t>
            </a:r>
          </a:p>
          <a:p>
            <a:pPr>
              <a:lnSpc>
                <a:spcPct val="200000"/>
              </a:lnSpc>
              <a:buFont typeface="Wingdings" pitchFamily="2" charset="2"/>
              <a:buChar char="v"/>
            </a:pPr>
            <a:r>
              <a:rPr lang="en-US" sz="2800" b="1" dirty="0" smtClean="0"/>
              <a:t>It tends to appeal to “artistic” personalities</a:t>
            </a:r>
          </a:p>
          <a:p>
            <a:pPr>
              <a:lnSpc>
                <a:spcPct val="200000"/>
              </a:lnSpc>
              <a:buFont typeface="Wingdings" pitchFamily="2" charset="2"/>
              <a:buChar char="v"/>
            </a:pPr>
            <a:r>
              <a:rPr lang="en-US" sz="2800" b="1" dirty="0" smtClean="0"/>
              <a:t>Has only been tested since 2009 (18 months)</a:t>
            </a:r>
          </a:p>
          <a:p>
            <a:pPr>
              <a:lnSpc>
                <a:spcPct val="200000"/>
              </a:lnSpc>
              <a:buFont typeface="Wingdings" pitchFamily="2" charset="2"/>
              <a:buChar char="v"/>
            </a:pPr>
            <a:r>
              <a:rPr lang="en-US" sz="2800" b="1" dirty="0" smtClean="0"/>
              <a:t>The program has received many community awards</a:t>
            </a:r>
          </a:p>
          <a:p>
            <a:pPr>
              <a:buFont typeface="Wingdings" pitchFamily="2" charset="2"/>
              <a:buChar char="v"/>
            </a:pPr>
            <a:endParaRPr lang="en-US" sz="2800" b="1" dirty="0"/>
          </a:p>
        </p:txBody>
      </p:sp>
    </p:spTree>
    <p:extLst>
      <p:ext uri="{BB962C8B-B14F-4D97-AF65-F5344CB8AC3E}">
        <p14:creationId xmlns:p14="http://schemas.microsoft.com/office/powerpoint/2010/main" val="5725105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practice</a:t>
            </a:r>
            <a:endParaRPr lang="en-US" dirty="0"/>
          </a:p>
        </p:txBody>
      </p:sp>
      <p:sp>
        <p:nvSpPr>
          <p:cNvPr id="3" name="Content Placeholder 2"/>
          <p:cNvSpPr>
            <a:spLocks noGrp="1"/>
          </p:cNvSpPr>
          <p:nvPr>
            <p:ph idx="1"/>
          </p:nvPr>
        </p:nvSpPr>
        <p:spPr/>
        <p:txBody>
          <a:bodyPr>
            <a:normAutofit fontScale="92500" lnSpcReduction="10000"/>
          </a:bodyPr>
          <a:lstStyle/>
          <a:p>
            <a:pPr>
              <a:lnSpc>
                <a:spcPct val="200000"/>
              </a:lnSpc>
            </a:pPr>
            <a:r>
              <a:rPr lang="en-US" b="1" dirty="0" smtClean="0"/>
              <a:t>Applicable caritas’ to patients and staff members</a:t>
            </a:r>
          </a:p>
          <a:p>
            <a:pPr>
              <a:lnSpc>
                <a:spcPct val="200000"/>
              </a:lnSpc>
            </a:pPr>
            <a:r>
              <a:rPr lang="en-US" b="1" dirty="0" smtClean="0"/>
              <a:t>Make hospitalization less “institutional” </a:t>
            </a:r>
            <a:r>
              <a:rPr lang="en-US" sz="1900" b="1" dirty="0" smtClean="0"/>
              <a:t>(by displaying art on walls and at bedside, involvement in art as a medium).</a:t>
            </a:r>
          </a:p>
          <a:p>
            <a:pPr>
              <a:lnSpc>
                <a:spcPct val="200000"/>
              </a:lnSpc>
            </a:pPr>
            <a:r>
              <a:rPr lang="en-US" b="1" dirty="0" smtClean="0"/>
              <a:t>Allow for multiple artistic venues for creativity</a:t>
            </a:r>
          </a:p>
          <a:p>
            <a:pPr>
              <a:lnSpc>
                <a:spcPct val="200000"/>
              </a:lnSpc>
            </a:pPr>
            <a:r>
              <a:rPr lang="en-US" b="1" dirty="0" smtClean="0"/>
              <a:t>Outlet for stress</a:t>
            </a:r>
            <a:r>
              <a:rPr lang="en-US" sz="1800" b="1" dirty="0" smtClean="0"/>
              <a:t> (patients, families, and staff).</a:t>
            </a:r>
            <a:endParaRPr lang="en-US" b="1" dirty="0" smtClean="0"/>
          </a:p>
          <a:p>
            <a:endParaRPr lang="en-US" b="1" dirty="0"/>
          </a:p>
        </p:txBody>
      </p:sp>
    </p:spTree>
    <p:extLst>
      <p:ext uri="{BB962C8B-B14F-4D97-AF65-F5344CB8AC3E}">
        <p14:creationId xmlns:p14="http://schemas.microsoft.com/office/powerpoint/2010/main" val="4740382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reflection</a:t>
            </a:r>
            <a:endParaRPr lang="en-US" dirty="0"/>
          </a:p>
        </p:txBody>
      </p:sp>
      <p:sp>
        <p:nvSpPr>
          <p:cNvPr id="3" name="Content Placeholder 2"/>
          <p:cNvSpPr>
            <a:spLocks noGrp="1"/>
          </p:cNvSpPr>
          <p:nvPr>
            <p:ph idx="1"/>
          </p:nvPr>
        </p:nvSpPr>
        <p:spPr/>
        <p:txBody>
          <a:bodyPr>
            <a:normAutofit fontScale="92500"/>
          </a:bodyPr>
          <a:lstStyle/>
          <a:p>
            <a:pPr>
              <a:lnSpc>
                <a:spcPct val="200000"/>
              </a:lnSpc>
            </a:pPr>
            <a:r>
              <a:rPr lang="en-US" b="1" dirty="0"/>
              <a:t>U</a:t>
            </a:r>
            <a:r>
              <a:rPr lang="en-US" b="1" dirty="0" smtClean="0"/>
              <a:t>sing nursing theory can add depth to nursing practice in areas not formally researched.</a:t>
            </a:r>
          </a:p>
          <a:p>
            <a:pPr>
              <a:lnSpc>
                <a:spcPct val="200000"/>
              </a:lnSpc>
            </a:pPr>
            <a:r>
              <a:rPr lang="en-US" b="1" dirty="0" smtClean="0"/>
              <a:t>Furthering research on the mind-body connection.</a:t>
            </a:r>
          </a:p>
          <a:p>
            <a:pPr>
              <a:lnSpc>
                <a:spcPct val="200000"/>
              </a:lnSpc>
            </a:pPr>
            <a:r>
              <a:rPr lang="en-US" b="1" dirty="0" smtClean="0"/>
              <a:t>Offers a way to explore “non-traditional” nursing.</a:t>
            </a:r>
          </a:p>
          <a:p>
            <a:endParaRPr lang="en-US" b="1" dirty="0" smtClean="0"/>
          </a:p>
          <a:p>
            <a:endParaRPr lang="en-US" dirty="0"/>
          </a:p>
        </p:txBody>
      </p:sp>
    </p:spTree>
    <p:extLst>
      <p:ext uri="{BB962C8B-B14F-4D97-AF65-F5344CB8AC3E}">
        <p14:creationId xmlns:p14="http://schemas.microsoft.com/office/powerpoint/2010/main" val="26526648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0" nodeType="afterEffect">
                                  <p:stCondLst>
                                    <p:cond delay="0"/>
                                  </p:stCondLst>
                                  <p:childTnLst>
                                    <p:animClr clrSpc="rgb" dir="cw">
                                      <p:cBhvr override="childStyle">
                                        <p:cTn id="12" dur="250" autoRev="1" fill="remove"/>
                                        <p:tgtEl>
                                          <p:spTgt spid="3">
                                            <p:txEl>
                                              <p:pRg st="1" end="1"/>
                                            </p:txEl>
                                          </p:spTgt>
                                        </p:tgtEl>
                                        <p:attrNameLst>
                                          <p:attrName>style.color</p:attrName>
                                        </p:attrNameLst>
                                      </p:cBhvr>
                                      <p:to>
                                        <a:schemeClr val="bg1"/>
                                      </p:to>
                                    </p:animClr>
                                    <p:animClr clrSpc="rgb" dir="cw">
                                      <p:cBhvr>
                                        <p:cTn id="13" dur="250" autoRev="1" fill="remove"/>
                                        <p:tgtEl>
                                          <p:spTgt spid="3">
                                            <p:txEl>
                                              <p:pRg st="1" end="1"/>
                                            </p:txEl>
                                          </p:spTgt>
                                        </p:tgtEl>
                                        <p:attrNameLst>
                                          <p:attrName>fillcolor</p:attrName>
                                        </p:attrNameLst>
                                      </p:cBhvr>
                                      <p:to>
                                        <a:schemeClr val="bg1"/>
                                      </p:to>
                                    </p:animClr>
                                    <p:set>
                                      <p:cBhvr>
                                        <p:cTn id="14" dur="250" autoRev="1" fill="remove"/>
                                        <p:tgtEl>
                                          <p:spTgt spid="3">
                                            <p:txEl>
                                              <p:pRg st="1" end="1"/>
                                            </p:txEl>
                                          </p:spTgt>
                                        </p:tgtEl>
                                        <p:attrNameLst>
                                          <p:attrName>fill.type</p:attrName>
                                        </p:attrNameLst>
                                      </p:cBhvr>
                                      <p:to>
                                        <p:strVal val="solid"/>
                                      </p:to>
                                    </p:set>
                                    <p:set>
                                      <p:cBhvr>
                                        <p:cTn id="15" dur="250" autoRev="1" fill="remove"/>
                                        <p:tgtEl>
                                          <p:spTgt spid="3">
                                            <p:txEl>
                                              <p:pRg st="1" end="1"/>
                                            </p:txEl>
                                          </p:spTgt>
                                        </p:tgtEl>
                                        <p:attrNameLst>
                                          <p:attrName>fill.on</p:attrName>
                                        </p:attrNameLst>
                                      </p:cBhvr>
                                      <p:to>
                                        <p:strVal val="true"/>
                                      </p:to>
                                    </p:set>
                                  </p:childTnLst>
                                </p:cTn>
                              </p:par>
                            </p:childTnLst>
                          </p:cTn>
                        </p:par>
                        <p:par>
                          <p:cTn id="16" fill="hold">
                            <p:stCondLst>
                              <p:cond delay="1000"/>
                            </p:stCondLst>
                            <p:childTnLst>
                              <p:par>
                                <p:cTn id="17" presetID="27" presetClass="emph" presetSubtype="0" fill="remove" grpId="0" nodeType="afterEffect">
                                  <p:stCondLst>
                                    <p:cond delay="0"/>
                                  </p:stCondLst>
                                  <p:childTnLst>
                                    <p:animClr clrSpc="rgb" dir="cw">
                                      <p:cBhvr override="childStyle">
                                        <p:cTn id="18" dur="250" autoRev="1" fill="remove"/>
                                        <p:tgtEl>
                                          <p:spTgt spid="3">
                                            <p:txEl>
                                              <p:pRg st="2" end="2"/>
                                            </p:txEl>
                                          </p:spTgt>
                                        </p:tgtEl>
                                        <p:attrNameLst>
                                          <p:attrName>style.color</p:attrName>
                                        </p:attrNameLst>
                                      </p:cBhvr>
                                      <p:to>
                                        <a:schemeClr val="bg1"/>
                                      </p:to>
                                    </p:animClr>
                                    <p:animClr clrSpc="rgb" dir="cw">
                                      <p:cBhvr>
                                        <p:cTn id="19" dur="250" autoRev="1" fill="remove"/>
                                        <p:tgtEl>
                                          <p:spTgt spid="3">
                                            <p:txEl>
                                              <p:pRg st="2" end="2"/>
                                            </p:txEl>
                                          </p:spTgt>
                                        </p:tgtEl>
                                        <p:attrNameLst>
                                          <p:attrName>fillcolor</p:attrName>
                                        </p:attrNameLst>
                                      </p:cBhvr>
                                      <p:to>
                                        <a:schemeClr val="bg1"/>
                                      </p:to>
                                    </p:animClr>
                                    <p:set>
                                      <p:cBhvr>
                                        <p:cTn id="20" dur="250" autoRev="1" fill="remove"/>
                                        <p:tgtEl>
                                          <p:spTgt spid="3">
                                            <p:txEl>
                                              <p:pRg st="2" end="2"/>
                                            </p:txEl>
                                          </p:spTgt>
                                        </p:tgtEl>
                                        <p:attrNameLst>
                                          <p:attrName>fill.type</p:attrName>
                                        </p:attrNameLst>
                                      </p:cBhvr>
                                      <p:to>
                                        <p:strVal val="solid"/>
                                      </p:to>
                                    </p:set>
                                    <p:set>
                                      <p:cBhvr>
                                        <p:cTn id="21" dur="250" autoRev="1" fill="remove"/>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art and wellness</a:t>
            </a:r>
            <a:endParaRPr lang="en-US" dirty="0"/>
          </a:p>
        </p:txBody>
      </p:sp>
      <p:sp>
        <p:nvSpPr>
          <p:cNvPr id="3" name="Content Placeholder 2"/>
          <p:cNvSpPr>
            <a:spLocks noGrp="1"/>
          </p:cNvSpPr>
          <p:nvPr>
            <p:ph idx="1"/>
          </p:nvPr>
        </p:nvSpPr>
        <p:spPr>
          <a:xfrm>
            <a:off x="304800" y="1554162"/>
            <a:ext cx="8686800" cy="4999038"/>
          </a:xfrm>
        </p:spPr>
        <p:txBody>
          <a:bodyPr>
            <a:normAutofit/>
          </a:bodyPr>
          <a:lstStyle/>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a:p>
        </p:txBody>
      </p:sp>
      <p:sp>
        <p:nvSpPr>
          <p:cNvPr id="5" name="TextBox 4"/>
          <p:cNvSpPr txBox="1"/>
          <p:nvPr/>
        </p:nvSpPr>
        <p:spPr>
          <a:xfrm>
            <a:off x="1524000" y="6183004"/>
            <a:ext cx="6553200" cy="307777"/>
          </a:xfrm>
          <a:prstGeom prst="rect">
            <a:avLst/>
          </a:prstGeom>
          <a:noFill/>
        </p:spPr>
        <p:txBody>
          <a:bodyPr wrap="square" rtlCol="0">
            <a:spAutoFit/>
          </a:bodyPr>
          <a:lstStyle/>
          <a:p>
            <a:r>
              <a:rPr lang="en-US" sz="1400" dirty="0"/>
              <a:t>Photo courtesy of patty </a:t>
            </a:r>
            <a:r>
              <a:rPr lang="en-US" sz="1400" dirty="0" err="1" smtClean="0"/>
              <a:t>magee</a:t>
            </a:r>
            <a:r>
              <a:rPr lang="en-US" sz="1400" dirty="0" smtClean="0"/>
              <a:t>, </a:t>
            </a:r>
            <a:r>
              <a:rPr lang="en-US" sz="1400" dirty="0"/>
              <a:t>nurse </a:t>
            </a:r>
            <a:r>
              <a:rPr lang="en-US" sz="1400" dirty="0" smtClean="0"/>
              <a:t>artist at http</a:t>
            </a:r>
            <a:r>
              <a:rPr lang="en-US" sz="1400" dirty="0"/>
              <a:t>://pattymageeart.blogspot.com/</a:t>
            </a:r>
          </a:p>
        </p:txBody>
      </p:sp>
      <p:pic>
        <p:nvPicPr>
          <p:cNvPr id="2050"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1524000" y="1295400"/>
            <a:ext cx="6299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587" y="1295400"/>
            <a:ext cx="629761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5505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GlowDiffused/>
                    </a14:imgEffect>
                    <a14:imgEffect>
                      <a14:brightnessContrast bright="20000" contrast="20000"/>
                    </a14:imgEffect>
                  </a14:imgLayer>
                </a14:imgProps>
              </a:ext>
              <a:ext uri="{28A0092B-C50C-407E-A947-70E740481C1C}">
                <a14:useLocalDpi xmlns:a14="http://schemas.microsoft.com/office/drawing/2010/main" val="0"/>
              </a:ext>
            </a:extLst>
          </a:blip>
          <a:srcRect l="4971" t="5122" r="4985" b="5138"/>
          <a:stretch/>
        </p:blipFill>
        <p:spPr>
          <a:xfrm>
            <a:off x="-1" y="-11372"/>
            <a:ext cx="9143999" cy="6869372"/>
          </a:xfrm>
          <a:prstGeom prst="rect">
            <a:avLst/>
          </a:prstGeom>
        </p:spPr>
      </p:pic>
      <p:sp>
        <p:nvSpPr>
          <p:cNvPr id="2" name="Title 1"/>
          <p:cNvSpPr>
            <a:spLocks noGrp="1"/>
          </p:cNvSpPr>
          <p:nvPr>
            <p:ph type="ctrTitle"/>
          </p:nvPr>
        </p:nvSpPr>
        <p:spPr>
          <a:xfrm>
            <a:off x="685800" y="1447801"/>
            <a:ext cx="7772400" cy="2152650"/>
          </a:xfrm>
        </p:spPr>
        <p:txBody>
          <a:bodyPr>
            <a:normAutofit/>
          </a:bodyPr>
          <a:lstStyle/>
          <a:p>
            <a:r>
              <a:rPr lang="en-US" b="1" dirty="0" smtClean="0"/>
              <a:t>Rediscovering the Art of Healing Connection</a:t>
            </a:r>
            <a:br>
              <a:rPr lang="en-US" b="1" dirty="0" smtClean="0"/>
            </a:br>
            <a:r>
              <a:rPr lang="en-US" sz="3100" b="1" dirty="0" smtClean="0"/>
              <a:t>by Creating the Tree of Life Poster</a:t>
            </a:r>
            <a:endParaRPr lang="en-US" sz="3100" b="1" dirty="0"/>
          </a:p>
        </p:txBody>
      </p:sp>
      <p:sp>
        <p:nvSpPr>
          <p:cNvPr id="3" name="Subtitle 2"/>
          <p:cNvSpPr>
            <a:spLocks noGrp="1"/>
          </p:cNvSpPr>
          <p:nvPr>
            <p:ph type="subTitle" idx="1"/>
          </p:nvPr>
        </p:nvSpPr>
        <p:spPr>
          <a:xfrm>
            <a:off x="685800" y="4114800"/>
            <a:ext cx="8229600" cy="1828800"/>
          </a:xfrm>
        </p:spPr>
        <p:txBody>
          <a:bodyPr>
            <a:noAutofit/>
          </a:bodyPr>
          <a:lstStyle/>
          <a:p>
            <a:pPr algn="r"/>
            <a:r>
              <a:rPr lang="en-US" sz="1800" b="1" dirty="0" smtClean="0">
                <a:solidFill>
                  <a:schemeClr val="tx1"/>
                </a:solidFill>
              </a:rPr>
              <a:t>Teri Britt Pipe, PhD, RN</a:t>
            </a:r>
          </a:p>
          <a:p>
            <a:pPr algn="r"/>
            <a:r>
              <a:rPr lang="en-US" sz="1800" b="1" dirty="0" smtClean="0">
                <a:solidFill>
                  <a:schemeClr val="tx1"/>
                </a:solidFill>
              </a:rPr>
              <a:t>Kenneth </a:t>
            </a:r>
            <a:r>
              <a:rPr lang="en-US" sz="1800" b="1" dirty="0" err="1" smtClean="0">
                <a:solidFill>
                  <a:schemeClr val="tx1"/>
                </a:solidFill>
              </a:rPr>
              <a:t>Mishark</a:t>
            </a:r>
            <a:r>
              <a:rPr lang="en-US" sz="1800" b="1" dirty="0" smtClean="0">
                <a:solidFill>
                  <a:schemeClr val="tx1"/>
                </a:solidFill>
              </a:rPr>
              <a:t>, MD</a:t>
            </a:r>
          </a:p>
          <a:p>
            <a:pPr algn="r"/>
            <a:r>
              <a:rPr lang="en-US" sz="1800" b="1" dirty="0" smtClean="0">
                <a:solidFill>
                  <a:schemeClr val="tx1"/>
                </a:solidFill>
              </a:rPr>
              <a:t>Reverend Patrick Hansen, MA, PCC</a:t>
            </a:r>
          </a:p>
          <a:p>
            <a:pPr algn="r"/>
            <a:r>
              <a:rPr lang="en-US" sz="1800" b="1" dirty="0" smtClean="0">
                <a:solidFill>
                  <a:schemeClr val="tx1"/>
                </a:solidFill>
              </a:rPr>
              <a:t>Joseph G. </a:t>
            </a:r>
            <a:r>
              <a:rPr lang="en-US" sz="1800" b="1" dirty="0" err="1" smtClean="0">
                <a:solidFill>
                  <a:schemeClr val="tx1"/>
                </a:solidFill>
              </a:rPr>
              <a:t>Hentz</a:t>
            </a:r>
            <a:r>
              <a:rPr lang="en-US" sz="1800" b="1" dirty="0" smtClean="0">
                <a:solidFill>
                  <a:schemeClr val="tx1"/>
                </a:solidFill>
              </a:rPr>
              <a:t>, MS</a:t>
            </a:r>
          </a:p>
          <a:p>
            <a:pPr algn="r"/>
            <a:r>
              <a:rPr lang="en-US" sz="1800" b="1" dirty="0" smtClean="0">
                <a:solidFill>
                  <a:schemeClr val="tx1"/>
                </a:solidFill>
              </a:rPr>
              <a:t>Zachary </a:t>
            </a:r>
            <a:r>
              <a:rPr lang="en-US" sz="1800" b="1" dirty="0" err="1" smtClean="0">
                <a:solidFill>
                  <a:schemeClr val="tx1"/>
                </a:solidFill>
              </a:rPr>
              <a:t>Hartsell</a:t>
            </a:r>
            <a:r>
              <a:rPr lang="en-US" sz="1800" b="1" dirty="0" smtClean="0">
                <a:solidFill>
                  <a:schemeClr val="tx1"/>
                </a:solidFill>
              </a:rPr>
              <a:t>, PA-C</a:t>
            </a:r>
            <a:endParaRPr lang="en-US" sz="1800" b="1" dirty="0">
              <a:solidFill>
                <a:schemeClr val="tx1"/>
              </a:solidFill>
            </a:endParaRPr>
          </a:p>
        </p:txBody>
      </p:sp>
      <p:sp>
        <p:nvSpPr>
          <p:cNvPr id="7" name="Rectangle 6"/>
          <p:cNvSpPr/>
          <p:nvPr/>
        </p:nvSpPr>
        <p:spPr>
          <a:xfrm>
            <a:off x="0" y="6484835"/>
            <a:ext cx="2045688" cy="369332"/>
          </a:xfrm>
          <a:prstGeom prst="rect">
            <a:avLst/>
          </a:prstGeom>
        </p:spPr>
        <p:txBody>
          <a:bodyPr wrap="none">
            <a:spAutoFit/>
          </a:bodyPr>
          <a:lstStyle/>
          <a:p>
            <a:r>
              <a:rPr lang="en-US" dirty="0"/>
              <a:t>bravecreatures.com</a:t>
            </a:r>
          </a:p>
        </p:txBody>
      </p:sp>
    </p:spTree>
    <p:extLst>
      <p:ext uri="{BB962C8B-B14F-4D97-AF65-F5344CB8AC3E}">
        <p14:creationId xmlns:p14="http://schemas.microsoft.com/office/powerpoint/2010/main" val="20174542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Study</a:t>
            </a:r>
            <a:endParaRPr lang="en-US" dirty="0"/>
          </a:p>
        </p:txBody>
      </p:sp>
      <p:sp>
        <p:nvSpPr>
          <p:cNvPr id="3" name="Content Placeholder 2"/>
          <p:cNvSpPr>
            <a:spLocks noGrp="1"/>
          </p:cNvSpPr>
          <p:nvPr>
            <p:ph idx="1"/>
          </p:nvPr>
        </p:nvSpPr>
        <p:spPr/>
        <p:txBody>
          <a:bodyPr>
            <a:normAutofit/>
          </a:bodyPr>
          <a:lstStyle/>
          <a:p>
            <a:r>
              <a:rPr lang="en-US" dirty="0" smtClean="0"/>
              <a:t>The goal of this study was to help nurses build meaningful therapeutic relationships with their patients</a:t>
            </a:r>
          </a:p>
          <a:p>
            <a:r>
              <a:rPr lang="en-US" dirty="0" smtClean="0"/>
              <a:t>Patients sometimes feel “disconnected from nurses” (Pipe, </a:t>
            </a:r>
            <a:r>
              <a:rPr lang="en-US" dirty="0" err="1" smtClean="0"/>
              <a:t>Mishark</a:t>
            </a:r>
            <a:r>
              <a:rPr lang="en-US" dirty="0" smtClean="0"/>
              <a:t>, Hansen, </a:t>
            </a:r>
            <a:r>
              <a:rPr lang="en-US" dirty="0" err="1" smtClean="0"/>
              <a:t>Hentz</a:t>
            </a:r>
            <a:r>
              <a:rPr lang="en-US" dirty="0" smtClean="0"/>
              <a:t> &amp; </a:t>
            </a:r>
            <a:r>
              <a:rPr lang="en-US" dirty="0" err="1" smtClean="0"/>
              <a:t>Hartsell</a:t>
            </a:r>
            <a:r>
              <a:rPr lang="en-US" dirty="0" smtClean="0"/>
              <a:t>, 2010, p. 48) due to the highly technical nature of healthcare</a:t>
            </a:r>
          </a:p>
          <a:p>
            <a:r>
              <a:rPr lang="en-US" dirty="0" smtClean="0"/>
              <a:t>“Research suggests a link between how well providers know patients and how likely they are to detect and act on negative changes in patient health status” (Pipe et al., 2010, p.48)</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572000"/>
            <a:ext cx="2627313"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66023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828800"/>
            <a:ext cx="8229600" cy="4906963"/>
          </a:xfrm>
        </p:spPr>
        <p:txBody>
          <a:bodyPr>
            <a:normAutofit fontScale="85000" lnSpcReduction="20000"/>
          </a:bodyPr>
          <a:lstStyle/>
          <a:p>
            <a:r>
              <a:rPr lang="en-US" sz="2000" dirty="0" err="1" smtClean="0">
                <a:solidFill>
                  <a:srgbClr val="00B0F0"/>
                </a:solidFill>
                <a:latin typeface="Arial Black" pitchFamily="34" charset="0"/>
              </a:rPr>
              <a:t>Carative</a:t>
            </a:r>
            <a:r>
              <a:rPr lang="en-US" sz="2000" dirty="0" smtClean="0">
                <a:solidFill>
                  <a:srgbClr val="00B0F0"/>
                </a:solidFill>
                <a:latin typeface="Arial Black" pitchFamily="34" charset="0"/>
              </a:rPr>
              <a:t> factors represent nursing from other professions.</a:t>
            </a:r>
          </a:p>
          <a:p>
            <a:r>
              <a:rPr lang="en-US" sz="2000" dirty="0" smtClean="0">
                <a:solidFill>
                  <a:srgbClr val="00B0F0"/>
                </a:solidFill>
                <a:latin typeface="Arial Black" pitchFamily="34" charset="0"/>
              </a:rPr>
              <a:t>Basic assumptions and </a:t>
            </a:r>
            <a:r>
              <a:rPr lang="en-US" sz="2000" dirty="0" err="1" smtClean="0">
                <a:solidFill>
                  <a:srgbClr val="00B0F0"/>
                </a:solidFill>
                <a:latin typeface="Arial Black" pitchFamily="34" charset="0"/>
              </a:rPr>
              <a:t>carative</a:t>
            </a:r>
            <a:r>
              <a:rPr lang="en-US" sz="2000" dirty="0" smtClean="0">
                <a:solidFill>
                  <a:srgbClr val="00B0F0"/>
                </a:solidFill>
                <a:latin typeface="Arial Black" pitchFamily="34" charset="0"/>
              </a:rPr>
              <a:t> factors construct the structure of this unique theory. </a:t>
            </a:r>
          </a:p>
          <a:p>
            <a:r>
              <a:rPr lang="en-US" sz="2000" dirty="0" smtClean="0">
                <a:solidFill>
                  <a:srgbClr val="00B0F0"/>
                </a:solidFill>
                <a:latin typeface="Arial Black" pitchFamily="34" charset="0"/>
              </a:rPr>
              <a:t>Can be applied following the nursing process.</a:t>
            </a:r>
          </a:p>
          <a:p>
            <a:r>
              <a:rPr lang="en-US" sz="2000" dirty="0" smtClean="0">
                <a:solidFill>
                  <a:srgbClr val="00B0F0"/>
                </a:solidFill>
                <a:latin typeface="Arial Black" pitchFamily="34" charset="0"/>
              </a:rPr>
              <a:t>Focus is placed on spiritual, emotional, nurse-patient relationship that meets the higher level of human needs.</a:t>
            </a:r>
          </a:p>
          <a:p>
            <a:r>
              <a:rPr lang="en-US" sz="2000" dirty="0" smtClean="0">
                <a:solidFill>
                  <a:srgbClr val="00B0F0"/>
                </a:solidFill>
                <a:latin typeface="Arial Black" pitchFamily="34" charset="0"/>
              </a:rPr>
              <a:t>Can be used to direct and enhance practice.</a:t>
            </a:r>
          </a:p>
          <a:p>
            <a:r>
              <a:rPr lang="en-US" sz="2000" dirty="0" smtClean="0">
                <a:solidFill>
                  <a:srgbClr val="00B0F0"/>
                </a:solidFill>
                <a:latin typeface="Arial Black" pitchFamily="34" charset="0"/>
              </a:rPr>
              <a:t>Promotes holistic care.</a:t>
            </a:r>
          </a:p>
          <a:p>
            <a:r>
              <a:rPr lang="en-US" sz="2000" dirty="0" smtClean="0">
                <a:solidFill>
                  <a:srgbClr val="00B0F0"/>
                </a:solidFill>
                <a:latin typeface="Arial Black" pitchFamily="34" charset="0"/>
              </a:rPr>
              <a:t>Patient is seen as apart of a family, community, and culture specific to them as a holistic human being.</a:t>
            </a:r>
          </a:p>
          <a:p>
            <a:r>
              <a:rPr lang="en-US" sz="2000" dirty="0" smtClean="0">
                <a:solidFill>
                  <a:srgbClr val="00B0F0"/>
                </a:solidFill>
                <a:latin typeface="Arial Black" pitchFamily="34" charset="0"/>
              </a:rPr>
              <a:t>Distinguishes patient as focus of “practice rather than the technology”.</a:t>
            </a:r>
          </a:p>
          <a:p>
            <a:pPr marL="0" indent="0">
              <a:buNone/>
            </a:pPr>
            <a:endParaRPr lang="en-US" sz="2000" dirty="0" smtClean="0">
              <a:solidFill>
                <a:srgbClr val="00B0F0"/>
              </a:solidFill>
              <a:latin typeface="Arial Black" pitchFamily="34" charset="0"/>
            </a:endParaRPr>
          </a:p>
          <a:p>
            <a:endParaRPr lang="en-US" sz="1400" dirty="0">
              <a:latin typeface="Arial Black" pitchFamily="34" charset="0"/>
            </a:endParaRPr>
          </a:p>
          <a:p>
            <a:pPr marL="0" indent="0">
              <a:buNone/>
            </a:pPr>
            <a:r>
              <a:rPr lang="en-US" sz="1400" dirty="0" smtClean="0">
                <a:latin typeface="Arial Black" pitchFamily="34" charset="0"/>
              </a:rPr>
              <a:t> </a:t>
            </a:r>
            <a:r>
              <a:rPr lang="en-US" sz="1400" dirty="0"/>
              <a:t>(“Jean Watson’s Philosophy”, 2010). </a:t>
            </a:r>
          </a:p>
          <a:p>
            <a:pPr marL="0" indent="0">
              <a:buNone/>
            </a:pPr>
            <a:endParaRPr lang="en-US" sz="1400" dirty="0">
              <a:latin typeface="Arial Black" pitchFamily="34" charset="0"/>
            </a:endParaRPr>
          </a:p>
        </p:txBody>
      </p:sp>
      <p:sp>
        <p:nvSpPr>
          <p:cNvPr id="2" name="Title 1"/>
          <p:cNvSpPr>
            <a:spLocks noGrp="1"/>
          </p:cNvSpPr>
          <p:nvPr>
            <p:ph type="title"/>
          </p:nvPr>
        </p:nvSpPr>
        <p:spPr>
          <a:xfrm>
            <a:off x="352426" y="228600"/>
            <a:ext cx="7680960" cy="685800"/>
          </a:xfrm>
        </p:spPr>
        <p:txBody>
          <a:bodyPr>
            <a:normAutofit fontScale="90000"/>
          </a:bodyPr>
          <a:lstStyle/>
          <a:p>
            <a:pPr algn="ctr"/>
            <a:r>
              <a:rPr lang="en-US" dirty="0" smtClean="0">
                <a:solidFill>
                  <a:srgbClr val="FFFF00"/>
                </a:solidFill>
              </a:rPr>
              <a:t>Why Apply Watson’s Theory?</a:t>
            </a:r>
            <a:endParaRPr lang="en-US" dirty="0">
              <a:solidFill>
                <a:srgbClr val="FFFF00"/>
              </a:solidFill>
            </a:endParaRPr>
          </a:p>
        </p:txBody>
      </p:sp>
    </p:spTree>
    <p:extLst>
      <p:ext uri="{BB962C8B-B14F-4D97-AF65-F5344CB8AC3E}">
        <p14:creationId xmlns:p14="http://schemas.microsoft.com/office/powerpoint/2010/main" val="420241293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1000"/>
                                        <p:tgtEl>
                                          <p:spTgt spid="3">
                                            <p:txEl>
                                              <p:pRg st="10" end="10"/>
                                            </p:txEl>
                                          </p:spTgt>
                                        </p:tgtEl>
                                      </p:cBhvr>
                                    </p:animEffect>
                                    <p:anim calcmode="lin" valueType="num">
                                      <p:cBhvr>
                                        <p:cTn id="5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291965"/>
            <a:ext cx="2286000" cy="256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The </a:t>
            </a:r>
            <a:r>
              <a:rPr lang="en-US" dirty="0"/>
              <a:t>L</a:t>
            </a:r>
            <a:r>
              <a:rPr lang="en-US" dirty="0" smtClean="0"/>
              <a:t>ife-story Intervention</a:t>
            </a:r>
            <a:endParaRPr lang="en-US" dirty="0"/>
          </a:p>
        </p:txBody>
      </p:sp>
      <p:sp>
        <p:nvSpPr>
          <p:cNvPr id="3" name="Content Placeholder 2"/>
          <p:cNvSpPr>
            <a:spLocks noGrp="1"/>
          </p:cNvSpPr>
          <p:nvPr>
            <p:ph idx="1"/>
          </p:nvPr>
        </p:nvSpPr>
        <p:spPr/>
        <p:txBody>
          <a:bodyPr>
            <a:normAutofit/>
          </a:bodyPr>
          <a:lstStyle/>
          <a:p>
            <a:r>
              <a:rPr lang="en-US" dirty="0" smtClean="0"/>
              <a:t>Posters were created and displayed in the patients room that “highlighted important life events and personal perspective that patients wanted to share”(Pipe et al., 2010, p. 48).</a:t>
            </a:r>
          </a:p>
          <a:p>
            <a:r>
              <a:rPr lang="en-US" dirty="0" smtClean="0"/>
              <a:t>Low-tech way of improving therapeutic relationship between patient and nurse focusing on hospitalized elderly adults.</a:t>
            </a:r>
          </a:p>
          <a:p>
            <a:r>
              <a:rPr lang="en-US" dirty="0" smtClean="0"/>
              <a:t>Staff were able to read the information on these posters and then engage in meaningful conversation with a patient rather than talking about superficial things such as the weather.</a:t>
            </a:r>
          </a:p>
          <a:p>
            <a:pPr marL="0" indent="0">
              <a:buNone/>
            </a:pPr>
            <a:endParaRPr lang="en-US" dirty="0"/>
          </a:p>
        </p:txBody>
      </p:sp>
      <p:sp>
        <p:nvSpPr>
          <p:cNvPr id="4" name="Rectangle 3"/>
          <p:cNvSpPr/>
          <p:nvPr/>
        </p:nvSpPr>
        <p:spPr>
          <a:xfrm>
            <a:off x="2819400" y="6248400"/>
            <a:ext cx="3124200" cy="400110"/>
          </a:xfrm>
          <a:prstGeom prst="rect">
            <a:avLst/>
          </a:prstGeom>
        </p:spPr>
        <p:txBody>
          <a:bodyPr wrap="square">
            <a:spAutoFit/>
          </a:bodyPr>
          <a:lstStyle/>
          <a:p>
            <a:r>
              <a:rPr lang="en-US" sz="1000" dirty="0"/>
              <a:t>http://www.medievalwalltapestry.com/untitled-from-the-tree-of-life.html</a:t>
            </a:r>
          </a:p>
        </p:txBody>
      </p:sp>
    </p:spTree>
    <p:extLst>
      <p:ext uri="{BB962C8B-B14F-4D97-AF65-F5344CB8AC3E}">
        <p14:creationId xmlns:p14="http://schemas.microsoft.com/office/powerpoint/2010/main" val="398147866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sp>
        <p:nvSpPr>
          <p:cNvPr id="3" name="Content Placeholder 2"/>
          <p:cNvSpPr>
            <a:spLocks noGrp="1"/>
          </p:cNvSpPr>
          <p:nvPr>
            <p:ph idx="1"/>
          </p:nvPr>
        </p:nvSpPr>
        <p:spPr/>
        <p:txBody>
          <a:bodyPr>
            <a:normAutofit/>
          </a:bodyPr>
          <a:lstStyle/>
          <a:p>
            <a:r>
              <a:rPr lang="en-US" dirty="0" smtClean="0"/>
              <a:t>Open to any patient that was admitted to a general medical floor of the academic hospital during the 8 month time frame</a:t>
            </a:r>
          </a:p>
          <a:p>
            <a:r>
              <a:rPr lang="en-US" dirty="0" smtClean="0"/>
              <a:t>Must be 18 years of age or older and “able to respond to the interview questions” (Pipe et al., 2010, p. 51).  Mean age of participants was 73.8.</a:t>
            </a:r>
          </a:p>
          <a:p>
            <a:r>
              <a:rPr lang="en-US" dirty="0" smtClean="0"/>
              <a:t>Patients were not within normal limits on a cognitive screen, unable to respond to interview questions, too ill or did not consent were not included in study</a:t>
            </a:r>
          </a:p>
          <a:p>
            <a:r>
              <a:rPr lang="en-US" dirty="0" smtClean="0"/>
              <a:t>A total of 19 patient participated all with a variety of conditions and comorbidities</a:t>
            </a:r>
          </a:p>
          <a:p>
            <a:r>
              <a:rPr lang="en-US" dirty="0" smtClean="0"/>
              <a:t>Census was updated daily for possible candidates</a:t>
            </a:r>
          </a:p>
          <a:p>
            <a:endParaRPr lang="en-US" dirty="0" smtClean="0"/>
          </a:p>
        </p:txBody>
      </p:sp>
    </p:spTree>
    <p:extLst>
      <p:ext uri="{BB962C8B-B14F-4D97-AF65-F5344CB8AC3E}">
        <p14:creationId xmlns:p14="http://schemas.microsoft.com/office/powerpoint/2010/main" val="368061732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45"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28" fill="hold">
                            <p:stCondLst>
                              <p:cond delay="8000"/>
                            </p:stCondLst>
                            <p:childTnLst>
                              <p:par>
                                <p:cTn id="29" presetID="45"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anim calcmode="lin" valueType="num">
                                      <p:cBhvr>
                                        <p:cTn id="32"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 of Measurement</a:t>
            </a:r>
            <a:endParaRPr lang="en-US" dirty="0"/>
          </a:p>
        </p:txBody>
      </p:sp>
      <p:sp>
        <p:nvSpPr>
          <p:cNvPr id="3" name="Content Placeholder 2"/>
          <p:cNvSpPr>
            <a:spLocks noGrp="1"/>
          </p:cNvSpPr>
          <p:nvPr>
            <p:ph idx="1"/>
          </p:nvPr>
        </p:nvSpPr>
        <p:spPr/>
        <p:txBody>
          <a:bodyPr>
            <a:normAutofit fontScale="92500"/>
          </a:bodyPr>
          <a:lstStyle/>
          <a:p>
            <a:r>
              <a:rPr lang="en-US" dirty="0" smtClean="0"/>
              <a:t>Questionnaire asking patients how they would describe their overall:</a:t>
            </a:r>
          </a:p>
          <a:p>
            <a:pPr lvl="1"/>
            <a:r>
              <a:rPr lang="en-US" dirty="0">
                <a:solidFill>
                  <a:prstClr val="black"/>
                </a:solidFill>
              </a:rPr>
              <a:t>Quality of life</a:t>
            </a:r>
          </a:p>
          <a:p>
            <a:pPr lvl="1"/>
            <a:r>
              <a:rPr lang="en-US" dirty="0">
                <a:solidFill>
                  <a:prstClr val="black"/>
                </a:solidFill>
              </a:rPr>
              <a:t>Mental wellbeing</a:t>
            </a:r>
          </a:p>
          <a:p>
            <a:pPr lvl="1"/>
            <a:r>
              <a:rPr lang="en-US" dirty="0">
                <a:solidFill>
                  <a:prstClr val="black"/>
                </a:solidFill>
              </a:rPr>
              <a:t>Physical wellbeing</a:t>
            </a:r>
          </a:p>
          <a:p>
            <a:pPr lvl="1"/>
            <a:r>
              <a:rPr lang="en-US" dirty="0">
                <a:solidFill>
                  <a:prstClr val="black"/>
                </a:solidFill>
              </a:rPr>
              <a:t>Emotional wellbeing</a:t>
            </a:r>
          </a:p>
          <a:p>
            <a:pPr lvl="1"/>
            <a:r>
              <a:rPr lang="en-US" dirty="0">
                <a:solidFill>
                  <a:prstClr val="black"/>
                </a:solidFill>
              </a:rPr>
              <a:t>Social </a:t>
            </a:r>
            <a:r>
              <a:rPr lang="en-US" dirty="0" smtClean="0">
                <a:solidFill>
                  <a:prstClr val="black"/>
                </a:solidFill>
              </a:rPr>
              <a:t>activity</a:t>
            </a:r>
            <a:endParaRPr lang="en-US" dirty="0">
              <a:solidFill>
                <a:prstClr val="black"/>
              </a:solidFill>
            </a:endParaRPr>
          </a:p>
          <a:p>
            <a:pPr lvl="1"/>
            <a:r>
              <a:rPr lang="en-US" dirty="0">
                <a:solidFill>
                  <a:prstClr val="black"/>
                </a:solidFill>
              </a:rPr>
              <a:t>Spiritual wellbeing</a:t>
            </a:r>
          </a:p>
          <a:p>
            <a:endParaRPr lang="en-US" dirty="0" smtClean="0"/>
          </a:p>
          <a:p>
            <a:r>
              <a:rPr lang="en-US" dirty="0" smtClean="0"/>
              <a:t>Scale form 1-10 (1 being as bad as it can be, 10 being as good as it can be)</a:t>
            </a:r>
          </a:p>
          <a:p>
            <a:r>
              <a:rPr lang="en-US" dirty="0" smtClean="0"/>
              <a:t>Questionnaire asked prior to life poster being made and again at discharge.  A question asking patients if the tree of life poster improved their overall quality of life was asked at discharge as well</a:t>
            </a:r>
          </a:p>
          <a:p>
            <a:endParaRPr lang="en-US" dirty="0" smtClean="0"/>
          </a:p>
        </p:txBody>
      </p:sp>
      <p:pic>
        <p:nvPicPr>
          <p:cNvPr id="4098" name="Picture 2" descr="C:\Users\Owner\AppData\Local\Microsoft\Windows\Temporary Internet Files\Content.IE5\UU2Y6EGH\MC90044706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9305" y="1981200"/>
            <a:ext cx="1496616" cy="2128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88478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dirty="0" smtClean="0"/>
              <a:t>“Of the 19 patients enrolled, 15 provided data at discharge; the remaining patients were not available for interview at discharge either because they left the hospital or they were transferred to a higher level of care” (Pipe et al., 2010, p. 52)</a:t>
            </a:r>
          </a:p>
          <a:p>
            <a:r>
              <a:rPr lang="en-US" dirty="0" smtClean="0"/>
              <a:t>67% of patient agreed that their quality of life had improved after participating in the study</a:t>
            </a:r>
          </a:p>
          <a:p>
            <a:r>
              <a:rPr lang="en-US" dirty="0" smtClean="0"/>
              <a:t>Physical and emotional wellbeing had the highest increase of the individual topics after study</a:t>
            </a:r>
          </a:p>
          <a:p>
            <a:r>
              <a:rPr lang="en-US" dirty="0" smtClean="0"/>
              <a:t>Communication improved not only between nurse and patient but also between other staff, family and patient</a:t>
            </a:r>
            <a:endParaRPr lang="en-US" dirty="0"/>
          </a:p>
        </p:txBody>
      </p:sp>
    </p:spTree>
    <p:extLst>
      <p:ext uri="{BB962C8B-B14F-4D97-AF65-F5344CB8AC3E}">
        <p14:creationId xmlns:p14="http://schemas.microsoft.com/office/powerpoint/2010/main" val="53712163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a:t>
            </a:r>
            <a:endParaRPr lang="en-US" dirty="0"/>
          </a:p>
        </p:txBody>
      </p:sp>
      <p:sp>
        <p:nvSpPr>
          <p:cNvPr id="3" name="Content Placeholder 2"/>
          <p:cNvSpPr>
            <a:spLocks noGrp="1"/>
          </p:cNvSpPr>
          <p:nvPr>
            <p:ph idx="1"/>
          </p:nvPr>
        </p:nvSpPr>
        <p:spPr/>
        <p:txBody>
          <a:bodyPr>
            <a:normAutofit/>
          </a:bodyPr>
          <a:lstStyle/>
          <a:p>
            <a:r>
              <a:rPr lang="en-US" dirty="0" smtClean="0"/>
              <a:t>“Watson’s Theory Human Caring guided the study and the interpretation of the findings” (Pipe et al., 2010, p. 49).</a:t>
            </a:r>
          </a:p>
          <a:p>
            <a:r>
              <a:rPr lang="en-US" dirty="0" smtClean="0"/>
              <a:t>Study focused on building a caring relationship with patients</a:t>
            </a:r>
          </a:p>
          <a:p>
            <a:r>
              <a:rPr lang="en-US" dirty="0" smtClean="0"/>
              <a:t>The poster helped provide a healing environment and “provided extended opportunities for caring-healing moments” (Pipe et al., 2010, p. 49).</a:t>
            </a:r>
          </a:p>
          <a:p>
            <a:r>
              <a:rPr lang="en-US" dirty="0" smtClean="0"/>
              <a:t>Focused on building the transpersonal healing relationship between nurse and patient</a:t>
            </a:r>
          </a:p>
        </p:txBody>
      </p:sp>
    </p:spTree>
    <p:extLst>
      <p:ext uri="{BB962C8B-B14F-4D97-AF65-F5344CB8AC3E}">
        <p14:creationId xmlns:p14="http://schemas.microsoft.com/office/powerpoint/2010/main" val="370760109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normAutofit/>
          </a:bodyPr>
          <a:lstStyle/>
          <a:p>
            <a:r>
              <a:rPr lang="en-US" dirty="0" smtClean="0"/>
              <a:t>Small sample</a:t>
            </a:r>
          </a:p>
          <a:p>
            <a:r>
              <a:rPr lang="en-US" dirty="0" smtClean="0"/>
              <a:t>20% of patients did not provide outcome</a:t>
            </a:r>
          </a:p>
          <a:p>
            <a:r>
              <a:rPr lang="en-US" dirty="0" smtClean="0"/>
              <a:t>Hospital setting not as ideal as other setting due to short length of stay</a:t>
            </a:r>
          </a:p>
          <a:p>
            <a:r>
              <a:rPr lang="en-US" dirty="0" smtClean="0"/>
              <a:t>Results could possibly be biased because data was only collected from patients who willingly participate</a:t>
            </a:r>
          </a:p>
          <a:p>
            <a:r>
              <a:rPr lang="en-US" dirty="0" smtClean="0"/>
              <a:t>Quality of life could have been improved for other reasons than Tree of life poster, such as improvement of health and recovery process</a:t>
            </a:r>
          </a:p>
        </p:txBody>
      </p:sp>
    </p:spTree>
    <p:extLst>
      <p:ext uri="{BB962C8B-B14F-4D97-AF65-F5344CB8AC3E}">
        <p14:creationId xmlns:p14="http://schemas.microsoft.com/office/powerpoint/2010/main" val="406045615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Practice</a:t>
            </a:r>
            <a:endParaRPr lang="en-US" dirty="0"/>
          </a:p>
        </p:txBody>
      </p:sp>
      <p:sp>
        <p:nvSpPr>
          <p:cNvPr id="3" name="Content Placeholder 2"/>
          <p:cNvSpPr>
            <a:spLocks noGrp="1"/>
          </p:cNvSpPr>
          <p:nvPr>
            <p:ph idx="1"/>
          </p:nvPr>
        </p:nvSpPr>
        <p:spPr/>
        <p:txBody>
          <a:bodyPr>
            <a:normAutofit/>
          </a:bodyPr>
          <a:lstStyle/>
          <a:p>
            <a:r>
              <a:rPr lang="en-US" dirty="0" smtClean="0"/>
              <a:t>Tree of Life poster can be used in multiple settings such as long term care and specialty settings</a:t>
            </a:r>
          </a:p>
          <a:p>
            <a:r>
              <a:rPr lang="en-US" dirty="0" smtClean="0"/>
              <a:t>Improvement of meaningful communication</a:t>
            </a:r>
          </a:p>
          <a:p>
            <a:r>
              <a:rPr lang="en-US" dirty="0" smtClean="0"/>
              <a:t>Tree of Life poster does not have to be made to improve nurse to patient relationship, nurse can engage in meaningful conversation by asking patients about past life experiences or family</a:t>
            </a:r>
          </a:p>
          <a:p>
            <a:r>
              <a:rPr lang="en-US" dirty="0" smtClean="0"/>
              <a:t>This model can be used on any population.  All patients have a life story</a:t>
            </a:r>
          </a:p>
          <a:p>
            <a:pPr marL="0" indent="0">
              <a:buNone/>
            </a:pPr>
            <a:endParaRPr lang="en-US" dirty="0" smtClean="0"/>
          </a:p>
          <a:p>
            <a:endParaRPr lang="en-US" dirty="0"/>
          </a:p>
        </p:txBody>
      </p:sp>
    </p:spTree>
    <p:extLst>
      <p:ext uri="{BB962C8B-B14F-4D97-AF65-F5344CB8AC3E}">
        <p14:creationId xmlns:p14="http://schemas.microsoft.com/office/powerpoint/2010/main" val="311607661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wipe(down)">
                                      <p:cBhvr>
                                        <p:cTn id="58" dur="580">
                                          <p:stCondLst>
                                            <p:cond delay="0"/>
                                          </p:stCondLst>
                                        </p:cTn>
                                        <p:tgtEl>
                                          <p:spTgt spid="3">
                                            <p:txEl>
                                              <p:pRg st="3" end="3"/>
                                            </p:txEl>
                                          </p:spTgt>
                                        </p:tgtEl>
                                      </p:cBhvr>
                                    </p:animEffect>
                                    <p:anim calcmode="lin" valueType="num">
                                      <p:cBhvr>
                                        <p:cTn id="5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3" end="3"/>
                                            </p:txEl>
                                          </p:spTgt>
                                        </p:tgtEl>
                                      </p:cBhvr>
                                      <p:to x="100000" y="60000"/>
                                    </p:animScale>
                                    <p:animScale>
                                      <p:cBhvr>
                                        <p:cTn id="65" dur="166" decel="50000">
                                          <p:stCondLst>
                                            <p:cond delay="676"/>
                                          </p:stCondLst>
                                        </p:cTn>
                                        <p:tgtEl>
                                          <p:spTgt spid="3">
                                            <p:txEl>
                                              <p:pRg st="3" end="3"/>
                                            </p:txEl>
                                          </p:spTgt>
                                        </p:tgtEl>
                                      </p:cBhvr>
                                      <p:to x="100000" y="100000"/>
                                    </p:animScale>
                                    <p:animScale>
                                      <p:cBhvr>
                                        <p:cTn id="66" dur="26">
                                          <p:stCondLst>
                                            <p:cond delay="1312"/>
                                          </p:stCondLst>
                                        </p:cTn>
                                        <p:tgtEl>
                                          <p:spTgt spid="3">
                                            <p:txEl>
                                              <p:pRg st="3" end="3"/>
                                            </p:txEl>
                                          </p:spTgt>
                                        </p:tgtEl>
                                      </p:cBhvr>
                                      <p:to x="100000" y="80000"/>
                                    </p:animScale>
                                    <p:animScale>
                                      <p:cBhvr>
                                        <p:cTn id="67" dur="166" decel="50000">
                                          <p:stCondLst>
                                            <p:cond delay="1338"/>
                                          </p:stCondLst>
                                        </p:cTn>
                                        <p:tgtEl>
                                          <p:spTgt spid="3">
                                            <p:txEl>
                                              <p:pRg st="3" end="3"/>
                                            </p:txEl>
                                          </p:spTgt>
                                        </p:tgtEl>
                                      </p:cBhvr>
                                      <p:to x="100000" y="100000"/>
                                    </p:animScale>
                                    <p:animScale>
                                      <p:cBhvr>
                                        <p:cTn id="68" dur="26">
                                          <p:stCondLst>
                                            <p:cond delay="1642"/>
                                          </p:stCondLst>
                                        </p:cTn>
                                        <p:tgtEl>
                                          <p:spTgt spid="3">
                                            <p:txEl>
                                              <p:pRg st="3" end="3"/>
                                            </p:txEl>
                                          </p:spTgt>
                                        </p:tgtEl>
                                      </p:cBhvr>
                                      <p:to x="100000" y="90000"/>
                                    </p:animScale>
                                    <p:animScale>
                                      <p:cBhvr>
                                        <p:cTn id="69" dur="166" decel="50000">
                                          <p:stCondLst>
                                            <p:cond delay="1668"/>
                                          </p:stCondLst>
                                        </p:cTn>
                                        <p:tgtEl>
                                          <p:spTgt spid="3">
                                            <p:txEl>
                                              <p:pRg st="3" end="3"/>
                                            </p:txEl>
                                          </p:spTgt>
                                        </p:tgtEl>
                                      </p:cBhvr>
                                      <p:to x="100000" y="100000"/>
                                    </p:animScale>
                                    <p:animScale>
                                      <p:cBhvr>
                                        <p:cTn id="70" dur="26">
                                          <p:stCondLst>
                                            <p:cond delay="1808"/>
                                          </p:stCondLst>
                                        </p:cTn>
                                        <p:tgtEl>
                                          <p:spTgt spid="3">
                                            <p:txEl>
                                              <p:pRg st="3" end="3"/>
                                            </p:txEl>
                                          </p:spTgt>
                                        </p:tgtEl>
                                      </p:cBhvr>
                                      <p:to x="100000" y="95000"/>
                                    </p:animScale>
                                    <p:animScale>
                                      <p:cBhvr>
                                        <p:cTn id="71"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Reflection</a:t>
            </a:r>
            <a:endParaRPr lang="en-US" dirty="0"/>
          </a:p>
        </p:txBody>
      </p:sp>
      <p:sp>
        <p:nvSpPr>
          <p:cNvPr id="3" name="Content Placeholder 2"/>
          <p:cNvSpPr>
            <a:spLocks noGrp="1"/>
          </p:cNvSpPr>
          <p:nvPr>
            <p:ph idx="1"/>
          </p:nvPr>
        </p:nvSpPr>
        <p:spPr/>
        <p:txBody>
          <a:bodyPr>
            <a:normAutofit/>
          </a:bodyPr>
          <a:lstStyle/>
          <a:p>
            <a:r>
              <a:rPr lang="en-US" dirty="0" smtClean="0"/>
              <a:t>Integrating research into nursing practice is vital to evidence based practice nursing.  In regards to the Tree of Life poster study, research showed that hospitalized older adults quality of life can be improved by using Watson’s Theory of Caring to improve caring communication and build a therapeutic nurse patient relationship.  Watson’s theory puts emphasis on creating caring moments with patients.</a:t>
            </a:r>
            <a:endParaRPr lang="en-US" dirty="0"/>
          </a:p>
        </p:txBody>
      </p:sp>
      <p:pic>
        <p:nvPicPr>
          <p:cNvPr id="5125" name="Picture 5" descr="C:\Users\Owner\AppData\Local\Microsoft\Windows\Temporary Internet Files\Content.IE5\UU2Y6EGH\MP90044846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0354" y="3798495"/>
            <a:ext cx="2057400" cy="3017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36544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p:cNvSpPr>
            <a:spLocks noGrp="1"/>
          </p:cNvSpPr>
          <p:nvPr>
            <p:ph type="ctrTitle"/>
          </p:nvPr>
        </p:nvSpPr>
        <p:spPr>
          <a:xfrm rot="19140000">
            <a:off x="243044" y="637649"/>
            <a:ext cx="5814127" cy="2511695"/>
          </a:xfrm>
        </p:spPr>
        <p:txBody>
          <a:bodyPr/>
          <a:lstStyle/>
          <a:p>
            <a:r>
              <a:rPr lang="en-US" sz="2800" dirty="0" smtClean="0"/>
              <a:t>    “THE IMPORTANCE OF NURSE CARING BEHAVIORS AS PERCEIVED BY PATIENTS RECEIVING CARE AT AN EMERGENCY DEPARTMENT”</a:t>
            </a:r>
            <a:endParaRPr lang="en-US" sz="2800" dirty="0"/>
          </a:p>
        </p:txBody>
      </p:sp>
      <p:sp>
        <p:nvSpPr>
          <p:cNvPr id="8" name="Subtitle 7"/>
          <p:cNvSpPr>
            <a:spLocks noGrp="1"/>
          </p:cNvSpPr>
          <p:nvPr>
            <p:ph type="subTitle" idx="1"/>
          </p:nvPr>
        </p:nvSpPr>
        <p:spPr>
          <a:xfrm rot="19140000">
            <a:off x="257328" y="2615368"/>
            <a:ext cx="8372638" cy="810014"/>
          </a:xfrm>
        </p:spPr>
        <p:txBody>
          <a:bodyPr>
            <a:normAutofit fontScale="25000" lnSpcReduction="20000"/>
          </a:bodyPr>
          <a:lstStyle/>
          <a:p>
            <a:endParaRPr lang="en-US" dirty="0" smtClean="0"/>
          </a:p>
          <a:p>
            <a:r>
              <a:rPr lang="en-US" sz="3500" dirty="0" smtClean="0"/>
              <a:t>              </a:t>
            </a:r>
            <a:r>
              <a:rPr lang="en-US" sz="5600" dirty="0" smtClean="0"/>
              <a:t>BASED ON THE CARATIVE FACTORS OF JEAN WATSON</a:t>
            </a:r>
          </a:p>
          <a:p>
            <a:r>
              <a:rPr lang="en-US" sz="6400" dirty="0" smtClean="0"/>
              <a:t>GYDA BALDURSDOTTIS, MS, RN &amp; HELGA JONDOTTIR, PHD, RN</a:t>
            </a:r>
          </a:p>
          <a:p>
            <a:endParaRPr lang="en-US" sz="6400" dirty="0" smtClean="0"/>
          </a:p>
          <a:p>
            <a:endParaRPr lang="en-US" sz="3500" dirty="0"/>
          </a:p>
          <a:p>
            <a:endParaRPr lang="en-US" sz="3500" dirty="0"/>
          </a:p>
        </p:txBody>
      </p:sp>
      <p:sp>
        <p:nvSpPr>
          <p:cNvPr id="52" name="Footer Placeholder 5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3420346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1" end="1"/>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8">
                                            <p:txEl>
                                              <p:pRg st="2" end="2"/>
                                            </p:txEl>
                                          </p:spTgt>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1000"/>
                                        <p:tgtEl>
                                          <p:spTgt spid="50"/>
                                        </p:tgtEl>
                                      </p:cBhvr>
                                    </p:animEffect>
                                    <p:anim calcmode="lin" valueType="num">
                                      <p:cBhvr>
                                        <p:cTn id="22" dur="1000" fill="hold"/>
                                        <p:tgtEl>
                                          <p:spTgt spid="50"/>
                                        </p:tgtEl>
                                        <p:attrNameLst>
                                          <p:attrName>ppt_x</p:attrName>
                                        </p:attrNameLst>
                                      </p:cBhvr>
                                      <p:tavLst>
                                        <p:tav tm="0">
                                          <p:val>
                                            <p:strVal val="#ppt_x"/>
                                          </p:val>
                                        </p:tav>
                                        <p:tav tm="100000">
                                          <p:val>
                                            <p:strVal val="#ppt_x"/>
                                          </p:val>
                                        </p:tav>
                                      </p:tavLst>
                                    </p:anim>
                                    <p:anim calcmode="lin" valueType="num">
                                      <p:cBhvr>
                                        <p:cTn id="2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Background</a:t>
            </a:r>
            <a:endParaRPr lang="en-US" sz="3200" dirty="0"/>
          </a:p>
        </p:txBody>
      </p:sp>
      <p:sp>
        <p:nvSpPr>
          <p:cNvPr id="3" name="Content Placeholder 2"/>
          <p:cNvSpPr>
            <a:spLocks noGrp="1"/>
          </p:cNvSpPr>
          <p:nvPr>
            <p:ph idx="1"/>
          </p:nvPr>
        </p:nvSpPr>
        <p:spPr>
          <a:xfrm>
            <a:off x="304800" y="1066800"/>
            <a:ext cx="8039100" cy="3886200"/>
          </a:xfrm>
        </p:spPr>
        <p:txBody>
          <a:bodyPr>
            <a:normAutofit fontScale="92500" lnSpcReduction="10000"/>
          </a:bodyPr>
          <a:lstStyle/>
          <a:p>
            <a:pPr marR="0">
              <a:lnSpc>
                <a:spcPct val="115000"/>
              </a:lnSpc>
              <a:spcBef>
                <a:spcPts val="0"/>
              </a:spcBef>
              <a:spcAft>
                <a:spcPts val="0"/>
              </a:spcAft>
              <a:buFont typeface="Wingdings" pitchFamily="2" charset="2"/>
              <a:buChar char="Ø"/>
            </a:pPr>
            <a:r>
              <a:rPr lang="en-US" sz="2000" dirty="0" smtClean="0">
                <a:latin typeface="Calibri"/>
                <a:ea typeface="Calibri"/>
                <a:cs typeface="Times New Roman"/>
              </a:rPr>
              <a:t>Study takes place in the Emergency Department (ED) at University Hospital in Reykjavik, Iceland</a:t>
            </a:r>
          </a:p>
          <a:p>
            <a:pPr marR="0">
              <a:lnSpc>
                <a:spcPct val="115000"/>
              </a:lnSpc>
              <a:spcBef>
                <a:spcPts val="0"/>
              </a:spcBef>
              <a:spcAft>
                <a:spcPts val="0"/>
              </a:spcAft>
              <a:buFont typeface="Wingdings" pitchFamily="2" charset="2"/>
              <a:buChar char="Ø"/>
            </a:pPr>
            <a:r>
              <a:rPr lang="en-US" sz="2000" dirty="0" smtClean="0">
                <a:latin typeface="Calibri"/>
                <a:ea typeface="Calibri"/>
                <a:cs typeface="Times New Roman"/>
              </a:rPr>
              <a:t>Complaints from patients of staff’s poor attitudes</a:t>
            </a:r>
          </a:p>
          <a:p>
            <a:pPr marR="0">
              <a:lnSpc>
                <a:spcPct val="115000"/>
              </a:lnSpc>
              <a:spcBef>
                <a:spcPts val="0"/>
              </a:spcBef>
              <a:spcAft>
                <a:spcPts val="0"/>
              </a:spcAft>
              <a:buFont typeface="Wingdings" pitchFamily="2" charset="2"/>
              <a:buChar char="Ø"/>
            </a:pPr>
            <a:r>
              <a:rPr lang="en-US" sz="2000" dirty="0" smtClean="0">
                <a:latin typeface="Calibri"/>
                <a:ea typeface="Calibri"/>
                <a:cs typeface="Times New Roman"/>
              </a:rPr>
              <a:t>Rising patient admissions</a:t>
            </a:r>
          </a:p>
          <a:p>
            <a:pPr marR="0">
              <a:lnSpc>
                <a:spcPct val="115000"/>
              </a:lnSpc>
              <a:spcBef>
                <a:spcPts val="0"/>
              </a:spcBef>
              <a:spcAft>
                <a:spcPts val="0"/>
              </a:spcAft>
              <a:buFont typeface="Wingdings" pitchFamily="2" charset="2"/>
              <a:buChar char="Ø"/>
            </a:pPr>
            <a:r>
              <a:rPr lang="en-US" sz="2000" dirty="0" smtClean="0">
                <a:latin typeface="Calibri"/>
                <a:ea typeface="Calibri"/>
                <a:cs typeface="Times New Roman"/>
              </a:rPr>
              <a:t>Longer stays in the ED</a:t>
            </a:r>
          </a:p>
          <a:p>
            <a:pPr marR="0">
              <a:lnSpc>
                <a:spcPct val="115000"/>
              </a:lnSpc>
              <a:spcBef>
                <a:spcPts val="0"/>
              </a:spcBef>
              <a:spcAft>
                <a:spcPts val="0"/>
              </a:spcAft>
              <a:buFont typeface="Wingdings" pitchFamily="2" charset="2"/>
              <a:buChar char="Ø"/>
            </a:pPr>
            <a:r>
              <a:rPr lang="en-US" sz="2000" dirty="0" smtClean="0">
                <a:latin typeface="Calibri"/>
                <a:ea typeface="Calibri"/>
                <a:cs typeface="Times New Roman"/>
              </a:rPr>
              <a:t>Increased demand for cost-effective hospital management</a:t>
            </a:r>
          </a:p>
          <a:p>
            <a:pPr marR="0">
              <a:lnSpc>
                <a:spcPct val="115000"/>
              </a:lnSpc>
              <a:spcBef>
                <a:spcPts val="0"/>
              </a:spcBef>
              <a:spcAft>
                <a:spcPts val="0"/>
              </a:spcAft>
              <a:buFont typeface="Wingdings" pitchFamily="2" charset="2"/>
              <a:buChar char="Ø"/>
            </a:pPr>
            <a:r>
              <a:rPr lang="en-US" sz="2000" dirty="0" smtClean="0">
                <a:latin typeface="Calibri"/>
                <a:ea typeface="Calibri"/>
                <a:cs typeface="Times New Roman"/>
              </a:rPr>
              <a:t>Shortage of nurses</a:t>
            </a:r>
          </a:p>
          <a:p>
            <a:pPr marL="0" marR="0" indent="0">
              <a:lnSpc>
                <a:spcPct val="115000"/>
              </a:lnSpc>
              <a:spcBef>
                <a:spcPts val="0"/>
              </a:spcBef>
              <a:spcAft>
                <a:spcPts val="0"/>
              </a:spcAft>
            </a:pPr>
            <a:endParaRPr lang="en-US" sz="2000" dirty="0" smtClean="0">
              <a:latin typeface="Calibri"/>
              <a:ea typeface="Calibri"/>
              <a:cs typeface="Times New Roman"/>
            </a:endParaRPr>
          </a:p>
          <a:p>
            <a:pPr marL="0" marR="0" indent="0">
              <a:lnSpc>
                <a:spcPct val="115000"/>
              </a:lnSpc>
              <a:spcBef>
                <a:spcPts val="0"/>
              </a:spcBef>
              <a:spcAft>
                <a:spcPts val="0"/>
              </a:spcAft>
            </a:pPr>
            <a:r>
              <a:rPr lang="en-US" sz="2000" dirty="0" smtClean="0">
                <a:latin typeface="Calibri"/>
                <a:ea typeface="Calibri"/>
                <a:cs typeface="Times New Roman"/>
              </a:rPr>
              <a:t>“It is therefore, of the utmost importance to know how Icelandic people perceive hospital nursing care and to compare these results with previous studies on the subject, because nursing care is the single most significant factor in the patient’s perception of high-quality hospital care”</a:t>
            </a:r>
          </a:p>
          <a:p>
            <a:pPr marL="0" marR="0" indent="0">
              <a:lnSpc>
                <a:spcPct val="115000"/>
              </a:lnSpc>
              <a:spcBef>
                <a:spcPts val="0"/>
              </a:spcBef>
              <a:spcAft>
                <a:spcPts val="0"/>
              </a:spcAft>
            </a:pPr>
            <a:endParaRPr lang="en-US" sz="2000" dirty="0" smtClean="0">
              <a:latin typeface="Calibri"/>
              <a:ea typeface="Calibri"/>
              <a:cs typeface="Times New Roman"/>
            </a:endParaRPr>
          </a:p>
          <a:p>
            <a:pPr marL="0" marR="0" indent="0">
              <a:lnSpc>
                <a:spcPct val="115000"/>
              </a:lnSpc>
              <a:spcBef>
                <a:spcPts val="0"/>
              </a:spcBef>
              <a:spcAft>
                <a:spcPts val="0"/>
              </a:spcAft>
            </a:pPr>
            <a:endParaRPr lang="en-US" sz="2000" dirty="0">
              <a:latin typeface="Calibri"/>
              <a:ea typeface="Calibri"/>
              <a:cs typeface="Times New Roman"/>
            </a:endParaRPr>
          </a:p>
          <a:p>
            <a:pPr marL="0" marR="0" indent="0">
              <a:lnSpc>
                <a:spcPct val="115000"/>
              </a:lnSpc>
              <a:spcBef>
                <a:spcPts val="0"/>
              </a:spcBef>
              <a:spcAft>
                <a:spcPts val="0"/>
              </a:spcAft>
            </a:pPr>
            <a:endParaRPr lang="en-US" sz="2000" dirty="0">
              <a:latin typeface="Calibri"/>
              <a:ea typeface="Calibri"/>
              <a:cs typeface="Times New Roman"/>
            </a:endParaRPr>
          </a:p>
          <a:p>
            <a:pPr marL="0" marR="0" indent="0">
              <a:lnSpc>
                <a:spcPct val="115000"/>
              </a:lnSpc>
              <a:spcBef>
                <a:spcPts val="0"/>
              </a:spcBef>
              <a:spcAft>
                <a:spcPts val="0"/>
              </a:spcAft>
            </a:pPr>
            <a:endParaRPr lang="en-US" sz="2000" dirty="0" smtClean="0">
              <a:latin typeface="Calibri"/>
              <a:ea typeface="Calibri"/>
              <a:cs typeface="Times New Roman"/>
            </a:endParaRPr>
          </a:p>
          <a:p>
            <a:pPr marL="0" marR="0" indent="0">
              <a:lnSpc>
                <a:spcPct val="115000"/>
              </a:lnSpc>
              <a:spcBef>
                <a:spcPts val="0"/>
              </a:spcBef>
              <a:spcAft>
                <a:spcPts val="0"/>
              </a:spcAft>
            </a:pPr>
            <a:endParaRPr lang="en-US" sz="2000" dirty="0">
              <a:latin typeface="Calibri"/>
              <a:ea typeface="Calibri"/>
              <a:cs typeface="Times New Roman"/>
            </a:endParaRPr>
          </a:p>
          <a:p>
            <a:pPr marL="0" marR="0" indent="0">
              <a:lnSpc>
                <a:spcPct val="115000"/>
              </a:lnSpc>
              <a:spcBef>
                <a:spcPts val="0"/>
              </a:spcBef>
              <a:spcAft>
                <a:spcPts val="0"/>
              </a:spcAft>
            </a:pPr>
            <a:endParaRPr lang="en-US" sz="2000" dirty="0" smtClean="0">
              <a:latin typeface="Calibri"/>
              <a:ea typeface="Calibri"/>
              <a:cs typeface="Times New Roman"/>
            </a:endParaRPr>
          </a:p>
          <a:p>
            <a:pPr marR="0">
              <a:lnSpc>
                <a:spcPct val="115000"/>
              </a:lnSpc>
              <a:spcBef>
                <a:spcPts val="0"/>
              </a:spcBef>
              <a:spcAft>
                <a:spcPts val="0"/>
              </a:spcAft>
              <a:buFont typeface="Wingdings" pitchFamily="2" charset="2"/>
              <a:buChar char="Ø"/>
            </a:pPr>
            <a:endParaRPr lang="en-US" sz="2000" dirty="0">
              <a:latin typeface="Calibri"/>
              <a:ea typeface="Calibri"/>
              <a:cs typeface="Times New Roman"/>
            </a:endParaRPr>
          </a:p>
          <a:p>
            <a:endParaRPr lang="en-US" dirty="0"/>
          </a:p>
        </p:txBody>
      </p:sp>
      <p:sp>
        <p:nvSpPr>
          <p:cNvPr id="5" name="Footer Placeholder 4"/>
          <p:cNvSpPr>
            <a:spLocks noGrp="1"/>
          </p:cNvSpPr>
          <p:nvPr>
            <p:ph type="ftr" sz="quarter" idx="11"/>
          </p:nvPr>
        </p:nvSpPr>
        <p:spPr/>
        <p:txBody>
          <a:bodyPr/>
          <a:lstStyle/>
          <a:p>
            <a:r>
              <a:rPr lang="en-US" dirty="0" smtClean="0"/>
              <a:t>(</a:t>
            </a:r>
            <a:r>
              <a:rPr lang="en-US" dirty="0" err="1" smtClean="0"/>
              <a:t>Baldursdottir</a:t>
            </a:r>
            <a:r>
              <a:rPr lang="en-US" dirty="0" smtClean="0"/>
              <a:t>, &amp; </a:t>
            </a:r>
            <a:r>
              <a:rPr lang="en-US" dirty="0" err="1" smtClean="0"/>
              <a:t>Jonsdottir</a:t>
            </a:r>
            <a:r>
              <a:rPr lang="en-US" dirty="0" smtClean="0"/>
              <a:t>, 2002)</a:t>
            </a:r>
            <a:endParaRPr lang="en-US" dirty="0"/>
          </a:p>
        </p:txBody>
      </p:sp>
    </p:spTree>
    <p:extLst>
      <p:ext uri="{BB962C8B-B14F-4D97-AF65-F5344CB8AC3E}">
        <p14:creationId xmlns:p14="http://schemas.microsoft.com/office/powerpoint/2010/main" val="405889258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circle(in)">
                                      <p:cBhvr>
                                        <p:cTn id="3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2570408"/>
            <a:ext cx="6400800" cy="4267200"/>
          </a:xfrm>
        </p:spPr>
        <p:txBody>
          <a:bodyPr rtlCol="0">
            <a:normAutofit/>
          </a:bodyPr>
          <a:lstStyle/>
          <a:p>
            <a:pPr marL="457200" indent="-457200" algn="l" fontAlgn="auto">
              <a:spcAft>
                <a:spcPts val="0"/>
              </a:spcAft>
              <a:buFont typeface="Arial" pitchFamily="34" charset="0"/>
              <a:buChar char="•"/>
              <a:defRPr/>
            </a:pPr>
            <a:r>
              <a:rPr lang="en-US" sz="2400" dirty="0" smtClean="0">
                <a:solidFill>
                  <a:srgbClr val="FF0000"/>
                </a:solidFill>
              </a:rPr>
              <a:t>Strengthen the transpersonal caring relationship between nurse and patient</a:t>
            </a:r>
          </a:p>
          <a:p>
            <a:pPr marL="457200" indent="-457200" algn="l" fontAlgn="auto">
              <a:spcAft>
                <a:spcPts val="0"/>
              </a:spcAft>
              <a:buFont typeface="Arial" pitchFamily="34" charset="0"/>
              <a:buChar char="•"/>
              <a:defRPr/>
            </a:pPr>
            <a:r>
              <a:rPr lang="en-US" sz="2400" dirty="0" smtClean="0">
                <a:solidFill>
                  <a:srgbClr val="FF0000"/>
                </a:solidFill>
              </a:rPr>
              <a:t>Improving on the caring life moments that take place between nurse and patient</a:t>
            </a:r>
          </a:p>
          <a:p>
            <a:pPr marL="457200" indent="-457200" algn="l" fontAlgn="auto">
              <a:spcAft>
                <a:spcPts val="0"/>
              </a:spcAft>
              <a:buFont typeface="Arial" pitchFamily="34" charset="0"/>
              <a:buChar char="•"/>
              <a:defRPr/>
            </a:pPr>
            <a:r>
              <a:rPr lang="en-US" sz="2400" dirty="0" smtClean="0">
                <a:solidFill>
                  <a:srgbClr val="FF0000"/>
                </a:solidFill>
              </a:rPr>
              <a:t>To provide a “moral/ethical foundation for professional nursing” (Watson, 2011, </a:t>
            </a:r>
            <a:r>
              <a:rPr lang="en-US" sz="2400" dirty="0" err="1" smtClean="0">
                <a:solidFill>
                  <a:srgbClr val="FF0000"/>
                </a:solidFill>
              </a:rPr>
              <a:t>para</a:t>
            </a:r>
            <a:r>
              <a:rPr lang="en-US" sz="2400" dirty="0" smtClean="0">
                <a:solidFill>
                  <a:srgbClr val="FF0000"/>
                </a:solidFill>
              </a:rPr>
              <a:t>. 1)</a:t>
            </a:r>
          </a:p>
          <a:p>
            <a:pPr marL="457200" indent="-457200" algn="l" fontAlgn="auto">
              <a:spcAft>
                <a:spcPts val="0"/>
              </a:spcAft>
              <a:buFont typeface="Arial" pitchFamily="34" charset="0"/>
              <a:buChar char="•"/>
              <a:defRPr/>
            </a:pPr>
            <a:r>
              <a:rPr lang="en-US" sz="2400" dirty="0" smtClean="0">
                <a:solidFill>
                  <a:srgbClr val="FF0000"/>
                </a:solidFill>
              </a:rPr>
              <a:t>Integrate art and science into practice</a:t>
            </a:r>
            <a:endParaRPr lang="en-US" sz="2400" dirty="0">
              <a:solidFill>
                <a:srgbClr val="FF0000"/>
              </a:solidFill>
            </a:endParaRPr>
          </a:p>
        </p:txBody>
      </p:sp>
      <p:sp>
        <p:nvSpPr>
          <p:cNvPr id="2" name="Title 1"/>
          <p:cNvSpPr>
            <a:spLocks noGrp="1"/>
          </p:cNvSpPr>
          <p:nvPr>
            <p:ph type="title"/>
          </p:nvPr>
        </p:nvSpPr>
        <p:spPr>
          <a:xfrm>
            <a:off x="762000" y="304801"/>
            <a:ext cx="7772400" cy="1524000"/>
          </a:xfrm>
        </p:spPr>
        <p:txBody>
          <a:bodyPr rtlCol="0">
            <a:normAutofit/>
          </a:bodyPr>
          <a:lstStyle/>
          <a:p>
            <a:pPr algn="ctr" fontAlgn="auto">
              <a:spcAft>
                <a:spcPts val="0"/>
              </a:spcAft>
              <a:defRPr/>
            </a:pPr>
            <a:r>
              <a:rPr lang="en-US" sz="4000" dirty="0" smtClean="0">
                <a:solidFill>
                  <a:srgbClr val="00B0F0"/>
                </a:solidFill>
              </a:rPr>
              <a:t>Rationale for Use of Jean Watson’s Theory of Human Caring</a:t>
            </a:r>
            <a:endParaRPr lang="en-US" sz="4000" dirty="0">
              <a:solidFill>
                <a:srgbClr val="00B0F0"/>
              </a:solidFill>
            </a:endParaRPr>
          </a:p>
        </p:txBody>
      </p:sp>
    </p:spTree>
    <p:extLst>
      <p:ext uri="{BB962C8B-B14F-4D97-AF65-F5344CB8AC3E}">
        <p14:creationId xmlns:p14="http://schemas.microsoft.com/office/powerpoint/2010/main" val="415413028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45"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purpose</a:t>
            </a:r>
            <a:endParaRPr lang="en-US" dirty="0"/>
          </a:p>
        </p:txBody>
      </p:sp>
      <p:sp>
        <p:nvSpPr>
          <p:cNvPr id="3" name="Content Placeholder 2"/>
          <p:cNvSpPr>
            <a:spLocks noGrp="1"/>
          </p:cNvSpPr>
          <p:nvPr>
            <p:ph idx="1"/>
          </p:nvPr>
        </p:nvSpPr>
        <p:spPr>
          <a:xfrm>
            <a:off x="822960" y="1100628"/>
            <a:ext cx="7520940" cy="3928572"/>
          </a:xfrm>
        </p:spPr>
        <p:txBody>
          <a:bodyPr>
            <a:normAutofit lnSpcReduction="10000"/>
          </a:bodyPr>
          <a:lstStyle/>
          <a:p>
            <a:pPr>
              <a:buFont typeface="Wingdings" pitchFamily="2" charset="2"/>
              <a:buChar char="Ø"/>
            </a:pPr>
            <a:r>
              <a:rPr lang="en-US" sz="2000" dirty="0" smtClean="0"/>
              <a:t>Identify nursing behaviors that are perceived to be caring </a:t>
            </a:r>
          </a:p>
          <a:p>
            <a:pPr>
              <a:buFont typeface="Wingdings" pitchFamily="2" charset="2"/>
              <a:buChar char="Ø"/>
            </a:pPr>
            <a:r>
              <a:rPr lang="en-US" sz="2000" dirty="0" smtClean="0"/>
              <a:t>Categorize the behaviors in the order of importance to an ED patient</a:t>
            </a:r>
          </a:p>
          <a:p>
            <a:pPr marL="0" indent="0"/>
            <a:endParaRPr lang="en-US" sz="2000" dirty="0"/>
          </a:p>
          <a:p>
            <a:pPr marL="0" indent="0"/>
            <a:r>
              <a:rPr lang="en-US" dirty="0" smtClean="0"/>
              <a:t>The questions to be answered are:</a:t>
            </a:r>
          </a:p>
          <a:p>
            <a:pPr>
              <a:buFont typeface="+mj-lt"/>
              <a:buAutoNum type="arabicPeriod"/>
            </a:pPr>
            <a:r>
              <a:rPr lang="en-US" sz="2400" dirty="0" smtClean="0"/>
              <a:t>“Which nurse caring behaviors are perceived as most important and least important by patients in the ED?”</a:t>
            </a:r>
          </a:p>
          <a:p>
            <a:pPr>
              <a:buFont typeface="+mj-lt"/>
              <a:buAutoNum type="arabicPeriod"/>
            </a:pPr>
            <a:r>
              <a:rPr lang="en-US" sz="2400" dirty="0" smtClean="0"/>
              <a:t>“Do patients’ perceptions of nursing care behaviors differ according to demographic factors, that is age, residence (capital city </a:t>
            </a:r>
            <a:r>
              <a:rPr lang="en-US" sz="2400" dirty="0" err="1" smtClean="0"/>
              <a:t>vs</a:t>
            </a:r>
            <a:r>
              <a:rPr lang="en-US" sz="2400" dirty="0" smtClean="0"/>
              <a:t> outside the capital city area), educational level, gender, and perception of illness?”</a:t>
            </a:r>
            <a:endParaRPr lang="en-US" sz="2400" dirty="0"/>
          </a:p>
        </p:txBody>
      </p:sp>
      <p:sp>
        <p:nvSpPr>
          <p:cNvPr id="4" name="Footer Placeholder 3"/>
          <p:cNvSpPr>
            <a:spLocks noGrp="1"/>
          </p:cNvSpPr>
          <p:nvPr>
            <p:ph type="ftr" sz="quarter" idx="11"/>
          </p:nvPr>
        </p:nvSpPr>
        <p:spPr/>
        <p:txBody>
          <a:bodyPr/>
          <a:lstStyle/>
          <a:p>
            <a:r>
              <a:rPr lang="en-US" smtClean="0"/>
              <a:t>(Baldursdottir, &amp; Jonsdottir, 2002, p. 69)</a:t>
            </a:r>
            <a:endParaRPr lang="en-US"/>
          </a:p>
        </p:txBody>
      </p:sp>
    </p:spTree>
    <p:extLst>
      <p:ext uri="{BB962C8B-B14F-4D97-AF65-F5344CB8AC3E}">
        <p14:creationId xmlns:p14="http://schemas.microsoft.com/office/powerpoint/2010/main" val="254922964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Definition of caring</a:t>
            </a:r>
            <a:endParaRPr lang="en-US" dirty="0"/>
          </a:p>
        </p:txBody>
      </p:sp>
      <p:sp>
        <p:nvSpPr>
          <p:cNvPr id="3" name="Content Placeholder 2"/>
          <p:cNvSpPr>
            <a:spLocks noGrp="1"/>
          </p:cNvSpPr>
          <p:nvPr>
            <p:ph idx="1"/>
          </p:nvPr>
        </p:nvSpPr>
        <p:spPr/>
        <p:txBody>
          <a:bodyPr/>
          <a:lstStyle/>
          <a:p>
            <a:pPr marL="0" indent="0"/>
            <a:r>
              <a:rPr lang="en-US" dirty="0" smtClean="0"/>
              <a:t>The definition of caring for the purpose of this study is taken from Cronin &amp; Harrison, based on Jean Watson’s  framework of caring.</a:t>
            </a:r>
          </a:p>
          <a:p>
            <a:pPr marL="0" indent="0"/>
            <a:endParaRPr lang="en-US" dirty="0"/>
          </a:p>
          <a:p>
            <a:pPr marL="0" indent="0"/>
            <a:r>
              <a:rPr lang="en-US" sz="3200" dirty="0" smtClean="0"/>
              <a:t>“Caring is the process by which the nurse becomes responsive to another person as a unique individual, perceives the other’s feelings, and sets that person apart from the ordinary” (Cronin, &amp; Harrison, 1998).</a:t>
            </a:r>
          </a:p>
          <a:p>
            <a:pPr>
              <a:buFont typeface="Wingdings" pitchFamily="2" charset="2"/>
              <a:buChar char="Ø"/>
            </a:pPr>
            <a:endParaRPr lang="en-US" sz="2800" dirty="0"/>
          </a:p>
        </p:txBody>
      </p:sp>
      <p:sp>
        <p:nvSpPr>
          <p:cNvPr id="4" name="Footer Placeholder 3"/>
          <p:cNvSpPr>
            <a:spLocks noGrp="1"/>
          </p:cNvSpPr>
          <p:nvPr>
            <p:ph type="ftr" sz="quarter" idx="11"/>
          </p:nvPr>
        </p:nvSpPr>
        <p:spPr/>
        <p:txBody>
          <a:bodyPr/>
          <a:lstStyle/>
          <a:p>
            <a:r>
              <a:rPr lang="en-US" smtClean="0"/>
              <a:t>(Baldursdottir, &amp; Jonsdottir, 2002, p. 69)</a:t>
            </a:r>
            <a:endParaRPr lang="en-US"/>
          </a:p>
        </p:txBody>
      </p:sp>
    </p:spTree>
    <p:extLst>
      <p:ext uri="{BB962C8B-B14F-4D97-AF65-F5344CB8AC3E}">
        <p14:creationId xmlns:p14="http://schemas.microsoft.com/office/powerpoint/2010/main" val="261820512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80">
                                          <p:stCondLst>
                                            <p:cond delay="0"/>
                                          </p:stCondLst>
                                        </p:cTn>
                                        <p:tgtEl>
                                          <p:spTgt spid="3">
                                            <p:txEl>
                                              <p:pRg st="2" end="2"/>
                                            </p:txEl>
                                          </p:spTgt>
                                        </p:tgtEl>
                                      </p:cBhvr>
                                    </p:animEffect>
                                    <p:anim calcmode="lin" valueType="num">
                                      <p:cBhvr>
                                        <p:cTn id="2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2" end="2"/>
                                            </p:txEl>
                                          </p:spTgt>
                                        </p:tgtEl>
                                      </p:cBhvr>
                                      <p:to x="100000" y="60000"/>
                                    </p:animScale>
                                    <p:animScale>
                                      <p:cBhvr>
                                        <p:cTn id="31" dur="166" decel="50000">
                                          <p:stCondLst>
                                            <p:cond delay="676"/>
                                          </p:stCondLst>
                                        </p:cTn>
                                        <p:tgtEl>
                                          <p:spTgt spid="3">
                                            <p:txEl>
                                              <p:pRg st="2" end="2"/>
                                            </p:txEl>
                                          </p:spTgt>
                                        </p:tgtEl>
                                      </p:cBhvr>
                                      <p:to x="100000" y="100000"/>
                                    </p:animScale>
                                    <p:animScale>
                                      <p:cBhvr>
                                        <p:cTn id="32" dur="26">
                                          <p:stCondLst>
                                            <p:cond delay="1312"/>
                                          </p:stCondLst>
                                        </p:cTn>
                                        <p:tgtEl>
                                          <p:spTgt spid="3">
                                            <p:txEl>
                                              <p:pRg st="2" end="2"/>
                                            </p:txEl>
                                          </p:spTgt>
                                        </p:tgtEl>
                                      </p:cBhvr>
                                      <p:to x="100000" y="80000"/>
                                    </p:animScale>
                                    <p:animScale>
                                      <p:cBhvr>
                                        <p:cTn id="33" dur="166" decel="50000">
                                          <p:stCondLst>
                                            <p:cond delay="1338"/>
                                          </p:stCondLst>
                                        </p:cTn>
                                        <p:tgtEl>
                                          <p:spTgt spid="3">
                                            <p:txEl>
                                              <p:pRg st="2" end="2"/>
                                            </p:txEl>
                                          </p:spTgt>
                                        </p:tgtEl>
                                      </p:cBhvr>
                                      <p:to x="100000" y="100000"/>
                                    </p:animScale>
                                    <p:animScale>
                                      <p:cBhvr>
                                        <p:cTn id="34" dur="26">
                                          <p:stCondLst>
                                            <p:cond delay="1642"/>
                                          </p:stCondLst>
                                        </p:cTn>
                                        <p:tgtEl>
                                          <p:spTgt spid="3">
                                            <p:txEl>
                                              <p:pRg st="2" end="2"/>
                                            </p:txEl>
                                          </p:spTgt>
                                        </p:tgtEl>
                                      </p:cBhvr>
                                      <p:to x="100000" y="90000"/>
                                    </p:animScale>
                                    <p:animScale>
                                      <p:cBhvr>
                                        <p:cTn id="35" dur="166" decel="50000">
                                          <p:stCondLst>
                                            <p:cond delay="1668"/>
                                          </p:stCondLst>
                                        </p:cTn>
                                        <p:tgtEl>
                                          <p:spTgt spid="3">
                                            <p:txEl>
                                              <p:pRg st="2" end="2"/>
                                            </p:txEl>
                                          </p:spTgt>
                                        </p:tgtEl>
                                      </p:cBhvr>
                                      <p:to x="100000" y="100000"/>
                                    </p:animScale>
                                    <p:animScale>
                                      <p:cBhvr>
                                        <p:cTn id="36" dur="26">
                                          <p:stCondLst>
                                            <p:cond delay="1808"/>
                                          </p:stCondLst>
                                        </p:cTn>
                                        <p:tgtEl>
                                          <p:spTgt spid="3">
                                            <p:txEl>
                                              <p:pRg st="2" end="2"/>
                                            </p:txEl>
                                          </p:spTgt>
                                        </p:tgtEl>
                                      </p:cBhvr>
                                      <p:to x="100000" y="95000"/>
                                    </p:animScale>
                                    <p:animScale>
                                      <p:cBhvr>
                                        <p:cTn id="37"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methodology</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sz="1800" dirty="0" smtClean="0"/>
              <a:t>Non-experimental</a:t>
            </a:r>
          </a:p>
          <a:p>
            <a:pPr>
              <a:buFont typeface="Wingdings" pitchFamily="2" charset="2"/>
              <a:buChar char="Ø"/>
            </a:pPr>
            <a:r>
              <a:rPr lang="en-US" sz="1800" dirty="0" smtClean="0"/>
              <a:t>Quantitative</a:t>
            </a:r>
          </a:p>
          <a:p>
            <a:pPr>
              <a:buFont typeface="Wingdings" pitchFamily="2" charset="2"/>
              <a:buChar char="Ø"/>
            </a:pPr>
            <a:r>
              <a:rPr lang="en-US" sz="1800" dirty="0" smtClean="0"/>
              <a:t>The Caring Behavior Assessment Tool (CBA) was used, which was developed by Cronin and Harrison.</a:t>
            </a:r>
          </a:p>
          <a:p>
            <a:pPr>
              <a:buFont typeface="Wingdings" pitchFamily="2" charset="2"/>
              <a:buChar char="Ø"/>
            </a:pPr>
            <a:r>
              <a:rPr lang="en-US" sz="1800" dirty="0" smtClean="0"/>
              <a:t>Population: adult patients who  were patients at the University Hospital, who were discharged without admission</a:t>
            </a:r>
          </a:p>
          <a:p>
            <a:pPr>
              <a:buFont typeface="Wingdings" pitchFamily="2" charset="2"/>
              <a:buChar char="Ø"/>
            </a:pPr>
            <a:r>
              <a:rPr lang="en-US" sz="1800" dirty="0" smtClean="0"/>
              <a:t>The CBA was mailed in the form of a 61 item questionnaire to each patient</a:t>
            </a:r>
          </a:p>
          <a:p>
            <a:pPr>
              <a:buFont typeface="Wingdings" pitchFamily="2" charset="2"/>
              <a:buChar char="Ø"/>
            </a:pPr>
            <a:r>
              <a:rPr lang="en-US" sz="1800" dirty="0" smtClean="0"/>
              <a:t>Gender, residence, age, education and demographics were included</a:t>
            </a:r>
          </a:p>
          <a:p>
            <a:pPr>
              <a:buFont typeface="Wingdings" pitchFamily="2" charset="2"/>
              <a:buChar char="Ø"/>
            </a:pPr>
            <a:r>
              <a:rPr lang="en-US" sz="1800" dirty="0" smtClean="0"/>
              <a:t>Study was over a one month census, 300 patients met the above criteria</a:t>
            </a:r>
          </a:p>
          <a:p>
            <a:pPr>
              <a:buFont typeface="Wingdings" pitchFamily="2" charset="2"/>
              <a:buChar char="Ø"/>
            </a:pPr>
            <a:r>
              <a:rPr lang="en-US" sz="1800" dirty="0" smtClean="0"/>
              <a:t>Response rate was 60.7% (n=182)</a:t>
            </a:r>
          </a:p>
          <a:p>
            <a:pPr>
              <a:buFont typeface="Wingdings" pitchFamily="2" charset="2"/>
              <a:buChar char="Ø"/>
            </a:pPr>
            <a:endParaRPr lang="en-US" dirty="0" smtClean="0"/>
          </a:p>
        </p:txBody>
      </p:sp>
      <p:sp>
        <p:nvSpPr>
          <p:cNvPr id="4" name="Footer Placeholder 3"/>
          <p:cNvSpPr>
            <a:spLocks noGrp="1"/>
          </p:cNvSpPr>
          <p:nvPr>
            <p:ph type="ftr" sz="quarter" idx="11"/>
          </p:nvPr>
        </p:nvSpPr>
        <p:spPr/>
        <p:txBody>
          <a:bodyPr/>
          <a:lstStyle/>
          <a:p>
            <a:r>
              <a:rPr lang="en-US" dirty="0" smtClean="0"/>
              <a:t>(</a:t>
            </a:r>
            <a:r>
              <a:rPr lang="en-US" dirty="0" err="1" smtClean="0"/>
              <a:t>Baldursdottir</a:t>
            </a:r>
            <a:r>
              <a:rPr lang="en-US" dirty="0" smtClean="0"/>
              <a:t>, &amp; </a:t>
            </a:r>
            <a:r>
              <a:rPr lang="en-US" dirty="0" err="1" smtClean="0"/>
              <a:t>Jonsdottir</a:t>
            </a:r>
            <a:r>
              <a:rPr lang="en-US" dirty="0" smtClean="0"/>
              <a:t>, 2002, p. 69-70)</a:t>
            </a:r>
            <a:endParaRPr lang="en-US" dirty="0"/>
          </a:p>
        </p:txBody>
      </p:sp>
    </p:spTree>
    <p:extLst>
      <p:ext uri="{BB962C8B-B14F-4D97-AF65-F5344CB8AC3E}">
        <p14:creationId xmlns:p14="http://schemas.microsoft.com/office/powerpoint/2010/main" val="309247597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3">
                                            <p:txEl>
                                              <p:pRg st="2" end="2"/>
                                            </p:txEl>
                                          </p:spTgt>
                                        </p:tgtEl>
                                      </p:cBhvr>
                                    </p:animEffect>
                                    <p:animScale>
                                      <p:cBhvr>
                                        <p:cTn id="15" dur="250" autoRev="1" fill="hold"/>
                                        <p:tgtEl>
                                          <p:spTgt spid="3">
                                            <p:txEl>
                                              <p:pRg st="2" end="2"/>
                                            </p:txEl>
                                          </p:spTgt>
                                        </p:tgtEl>
                                      </p:cBhvr>
                                      <p:by x="105000" y="105000"/>
                                    </p:animScale>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3">
                                            <p:txEl>
                                              <p:pRg st="3" end="3"/>
                                            </p:txEl>
                                          </p:spTgt>
                                        </p:tgtEl>
                                      </p:cBhvr>
                                    </p:animEffect>
                                    <p:animScale>
                                      <p:cBhvr>
                                        <p:cTn id="19" dur="250" autoRev="1" fill="hold"/>
                                        <p:tgtEl>
                                          <p:spTgt spid="3">
                                            <p:txEl>
                                              <p:pRg st="3" end="3"/>
                                            </p:txEl>
                                          </p:spTgt>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3">
                                            <p:txEl>
                                              <p:pRg st="4" end="4"/>
                                            </p:txEl>
                                          </p:spTgt>
                                        </p:tgtEl>
                                      </p:cBhvr>
                                    </p:animEffect>
                                    <p:animScale>
                                      <p:cBhvr>
                                        <p:cTn id="23" dur="250" autoRev="1" fill="hold"/>
                                        <p:tgtEl>
                                          <p:spTgt spid="3">
                                            <p:txEl>
                                              <p:pRg st="4" end="4"/>
                                            </p:txEl>
                                          </p:spTgt>
                                        </p:tgtEl>
                                      </p:cBhvr>
                                      <p:by x="105000" y="105000"/>
                                    </p:animScale>
                                  </p:childTnLst>
                                </p:cTn>
                              </p:par>
                            </p:childTnLst>
                          </p:cTn>
                        </p:par>
                        <p:par>
                          <p:cTn id="24" fill="hold">
                            <p:stCondLst>
                              <p:cond delay="2500"/>
                            </p:stCondLst>
                            <p:childTnLst>
                              <p:par>
                                <p:cTn id="25" presetID="26" presetClass="emph" presetSubtype="0" fill="hold" grpId="0" nodeType="afterEffect">
                                  <p:stCondLst>
                                    <p:cond delay="0"/>
                                  </p:stCondLst>
                                  <p:childTnLst>
                                    <p:animEffect transition="out" filter="fade">
                                      <p:cBhvr>
                                        <p:cTn id="26" dur="500" tmFilter="0, 0; .2, .5; .8, .5; 1, 0"/>
                                        <p:tgtEl>
                                          <p:spTgt spid="3">
                                            <p:txEl>
                                              <p:pRg st="5" end="5"/>
                                            </p:txEl>
                                          </p:spTgt>
                                        </p:tgtEl>
                                      </p:cBhvr>
                                    </p:animEffect>
                                    <p:animScale>
                                      <p:cBhvr>
                                        <p:cTn id="27" dur="250" autoRev="1" fill="hold"/>
                                        <p:tgtEl>
                                          <p:spTgt spid="3">
                                            <p:txEl>
                                              <p:pRg st="5" end="5"/>
                                            </p:txEl>
                                          </p:spTgt>
                                        </p:tgtEl>
                                      </p:cBhvr>
                                      <p:by x="105000" y="105000"/>
                                    </p:animScale>
                                  </p:childTnLst>
                                </p:cTn>
                              </p:par>
                            </p:childTnLst>
                          </p:cTn>
                        </p:par>
                        <p:par>
                          <p:cTn id="28" fill="hold">
                            <p:stCondLst>
                              <p:cond delay="3000"/>
                            </p:stCondLst>
                            <p:childTnLst>
                              <p:par>
                                <p:cTn id="29" presetID="26" presetClass="emph" presetSubtype="0" fill="hold" grpId="0" nodeType="afterEffect">
                                  <p:stCondLst>
                                    <p:cond delay="0"/>
                                  </p:stCondLst>
                                  <p:childTnLst>
                                    <p:animEffect transition="out" filter="fade">
                                      <p:cBhvr>
                                        <p:cTn id="30" dur="500" tmFilter="0, 0; .2, .5; .8, .5; 1, 0"/>
                                        <p:tgtEl>
                                          <p:spTgt spid="3">
                                            <p:txEl>
                                              <p:pRg st="6" end="6"/>
                                            </p:txEl>
                                          </p:spTgt>
                                        </p:tgtEl>
                                      </p:cBhvr>
                                    </p:animEffect>
                                    <p:animScale>
                                      <p:cBhvr>
                                        <p:cTn id="31" dur="250" autoRev="1" fill="hold"/>
                                        <p:tgtEl>
                                          <p:spTgt spid="3">
                                            <p:txEl>
                                              <p:pRg st="6" end="6"/>
                                            </p:txEl>
                                          </p:spTgt>
                                        </p:tgtEl>
                                      </p:cBhvr>
                                      <p:by x="105000" y="105000"/>
                                    </p:animScale>
                                  </p:childTnLst>
                                </p:cTn>
                              </p:par>
                            </p:childTnLst>
                          </p:cTn>
                        </p:par>
                        <p:par>
                          <p:cTn id="32" fill="hold">
                            <p:stCondLst>
                              <p:cond delay="3500"/>
                            </p:stCondLst>
                            <p:childTnLst>
                              <p:par>
                                <p:cTn id="33" presetID="26" presetClass="emph" presetSubtype="0" fill="hold" grpId="0" nodeType="afterEffect">
                                  <p:stCondLst>
                                    <p:cond delay="0"/>
                                  </p:stCondLst>
                                  <p:childTnLst>
                                    <p:animEffect transition="out" filter="fade">
                                      <p:cBhvr>
                                        <p:cTn id="34" dur="500" tmFilter="0, 0; .2, .5; .8, .5; 1, 0"/>
                                        <p:tgtEl>
                                          <p:spTgt spid="3">
                                            <p:txEl>
                                              <p:pRg st="7" end="7"/>
                                            </p:txEl>
                                          </p:spTgt>
                                        </p:tgtEl>
                                      </p:cBhvr>
                                    </p:animEffect>
                                    <p:animScale>
                                      <p:cBhvr>
                                        <p:cTn id="35" dur="250" autoRev="1" fill="hold"/>
                                        <p:tgtEl>
                                          <p:spTgt spid="3">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Studies using the caring behaviors tool</a:t>
            </a:r>
            <a:endParaRPr lang="en-US"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1259" y="1066800"/>
            <a:ext cx="8654141" cy="381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(Baldursdottir, &amp; Jonsdottir, 2002, p. 69)</a:t>
            </a:r>
            <a:endParaRPr lang="en-US"/>
          </a:p>
        </p:txBody>
      </p:sp>
    </p:spTree>
    <p:extLst>
      <p:ext uri="{BB962C8B-B14F-4D97-AF65-F5344CB8AC3E}">
        <p14:creationId xmlns:p14="http://schemas.microsoft.com/office/powerpoint/2010/main" val="204701068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Assumptions</a:t>
            </a:r>
            <a:endParaRPr lang="en-US" dirty="0"/>
          </a:p>
        </p:txBody>
      </p:sp>
      <p:sp>
        <p:nvSpPr>
          <p:cNvPr id="3" name="Content Placeholder 2"/>
          <p:cNvSpPr>
            <a:spLocks noGrp="1"/>
          </p:cNvSpPr>
          <p:nvPr>
            <p:ph idx="1"/>
          </p:nvPr>
        </p:nvSpPr>
        <p:spPr>
          <a:xfrm>
            <a:off x="152400" y="1100628"/>
            <a:ext cx="8839200" cy="3928572"/>
          </a:xfrm>
        </p:spPr>
        <p:txBody>
          <a:bodyPr>
            <a:normAutofit/>
          </a:bodyPr>
          <a:lstStyle/>
          <a:p>
            <a:r>
              <a:rPr lang="en-US" sz="2400" dirty="0" smtClean="0"/>
              <a:t>1</a:t>
            </a:r>
            <a:r>
              <a:rPr lang="en-US" sz="2400" dirty="0"/>
              <a:t>. </a:t>
            </a:r>
            <a:r>
              <a:rPr lang="en-US" sz="2400" dirty="0" smtClean="0"/>
              <a:t> “Basic </a:t>
            </a:r>
            <a:r>
              <a:rPr lang="en-US" sz="2400" dirty="0"/>
              <a:t>components of nursing care provided</a:t>
            </a:r>
          </a:p>
          <a:p>
            <a:r>
              <a:rPr lang="en-US" sz="2400" dirty="0" smtClean="0"/>
              <a:t>        in </a:t>
            </a:r>
            <a:r>
              <a:rPr lang="en-US" sz="2400" dirty="0"/>
              <a:t>the ED where the study took place are the</a:t>
            </a:r>
          </a:p>
          <a:p>
            <a:r>
              <a:rPr lang="en-US" sz="2400" dirty="0" smtClean="0"/>
              <a:t>        same </a:t>
            </a:r>
            <a:r>
              <a:rPr lang="en-US" sz="2400" dirty="0"/>
              <a:t>for each patient, regardless of which</a:t>
            </a:r>
          </a:p>
          <a:p>
            <a:r>
              <a:rPr lang="en-US" sz="2400" dirty="0" smtClean="0"/>
              <a:t>        nurse </a:t>
            </a:r>
            <a:r>
              <a:rPr lang="en-US" sz="2400" dirty="0"/>
              <a:t>provides the </a:t>
            </a:r>
            <a:r>
              <a:rPr lang="en-US" sz="2400" dirty="0" smtClean="0"/>
              <a:t>care.”</a:t>
            </a:r>
            <a:endParaRPr lang="en-US" sz="2400" dirty="0"/>
          </a:p>
          <a:p>
            <a:r>
              <a:rPr lang="en-US" sz="2400" dirty="0" smtClean="0"/>
              <a:t>  2. “Potential </a:t>
            </a:r>
            <a:r>
              <a:rPr lang="en-US" sz="2400" dirty="0"/>
              <a:t>participants are able to identify the</a:t>
            </a:r>
          </a:p>
          <a:p>
            <a:r>
              <a:rPr lang="en-US" sz="2400" dirty="0" smtClean="0"/>
              <a:t>        professional </a:t>
            </a:r>
            <a:r>
              <a:rPr lang="en-US" sz="2400" dirty="0"/>
              <a:t>status of the nurses as distinct</a:t>
            </a:r>
          </a:p>
          <a:p>
            <a:r>
              <a:rPr lang="en-US" sz="2400" dirty="0" smtClean="0"/>
              <a:t>        from </a:t>
            </a:r>
            <a:r>
              <a:rPr lang="en-US" sz="2400" dirty="0"/>
              <a:t>both licensed practical nurses and</a:t>
            </a:r>
          </a:p>
          <a:p>
            <a:r>
              <a:rPr lang="en-US" sz="2400" dirty="0" smtClean="0"/>
              <a:t>        nursing </a:t>
            </a:r>
            <a:r>
              <a:rPr lang="en-US" sz="2400" dirty="0"/>
              <a:t>students</a:t>
            </a:r>
            <a:r>
              <a:rPr lang="en-US" sz="2400" dirty="0" smtClean="0"/>
              <a:t>.”</a:t>
            </a:r>
            <a:endParaRPr lang="en-US" sz="2400" dirty="0"/>
          </a:p>
        </p:txBody>
      </p:sp>
      <p:sp>
        <p:nvSpPr>
          <p:cNvPr id="4" name="Footer Placeholder 3"/>
          <p:cNvSpPr>
            <a:spLocks noGrp="1"/>
          </p:cNvSpPr>
          <p:nvPr>
            <p:ph type="ftr" sz="quarter" idx="11"/>
          </p:nvPr>
        </p:nvSpPr>
        <p:spPr/>
        <p:txBody>
          <a:bodyPr/>
          <a:lstStyle/>
          <a:p>
            <a:r>
              <a:rPr lang="en-US" smtClean="0"/>
              <a:t>(Baldursdottir, &amp; Jonsdottir, 2002, p. 69)</a:t>
            </a:r>
            <a:endParaRPr lang="en-US"/>
          </a:p>
        </p:txBody>
      </p:sp>
    </p:spTree>
    <p:extLst>
      <p:ext uri="{BB962C8B-B14F-4D97-AF65-F5344CB8AC3E}">
        <p14:creationId xmlns:p14="http://schemas.microsoft.com/office/powerpoint/2010/main" val="78724311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ircle(in)">
                                      <p:cBhvr>
                                        <p:cTn id="31" dur="2000"/>
                                        <p:tgtEl>
                                          <p:spTgt spid="3">
                                            <p:txEl>
                                              <p:pRg st="6" end="6"/>
                                            </p:txEl>
                                          </p:spTgt>
                                        </p:tgtEl>
                                      </p:cBhvr>
                                    </p:animEffect>
                                  </p:childTnLst>
                                </p:cTn>
                              </p:par>
                            </p:childTnLst>
                          </p:cTn>
                        </p:par>
                        <p:par>
                          <p:cTn id="32" fill="hold">
                            <p:stCondLst>
                              <p:cond delay="14000"/>
                            </p:stCondLst>
                            <p:childTnLst>
                              <p:par>
                                <p:cTn id="33" presetID="6" presetClass="entr" presetSubtype="16"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Analyzing the data</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endParaRPr lang="en-US" sz="2000" dirty="0" smtClean="0"/>
          </a:p>
          <a:p>
            <a:pPr>
              <a:buFont typeface="Wingdings" pitchFamily="2" charset="2"/>
              <a:buChar char="Ø"/>
            </a:pPr>
            <a:r>
              <a:rPr lang="en-US" sz="2000" dirty="0" smtClean="0"/>
              <a:t>Mean scores and standard deviations were calculated using each of the 61 questions</a:t>
            </a:r>
          </a:p>
          <a:p>
            <a:pPr>
              <a:buFont typeface="Wingdings" pitchFamily="2" charset="2"/>
              <a:buChar char="Ø"/>
            </a:pPr>
            <a:r>
              <a:rPr lang="en-US" sz="2000" dirty="0" smtClean="0"/>
              <a:t>The 10 most important and the 10 least important caring behaviors were identified</a:t>
            </a:r>
          </a:p>
          <a:p>
            <a:pPr>
              <a:buFont typeface="Wingdings" pitchFamily="2" charset="2"/>
              <a:buChar char="Ø"/>
            </a:pPr>
            <a:r>
              <a:rPr lang="en-US" sz="2000" dirty="0" smtClean="0"/>
              <a:t>These results were divided into 7 subscales  (see tables II-III)</a:t>
            </a:r>
          </a:p>
          <a:p>
            <a:pPr>
              <a:buFont typeface="Wingdings" pitchFamily="2" charset="2"/>
              <a:buChar char="Ø"/>
            </a:pPr>
            <a:r>
              <a:rPr lang="en-US" sz="2000" dirty="0" smtClean="0"/>
              <a:t>A mean for each subscale was calculated (rating of 1-5 with 5 most important)</a:t>
            </a:r>
          </a:p>
        </p:txBody>
      </p:sp>
      <p:sp>
        <p:nvSpPr>
          <p:cNvPr id="4" name="Footer Placeholder 3"/>
          <p:cNvSpPr>
            <a:spLocks noGrp="1"/>
          </p:cNvSpPr>
          <p:nvPr>
            <p:ph type="ftr" sz="quarter" idx="11"/>
          </p:nvPr>
        </p:nvSpPr>
        <p:spPr/>
        <p:txBody>
          <a:bodyPr/>
          <a:lstStyle/>
          <a:p>
            <a:r>
              <a:rPr lang="en-US" dirty="0" smtClean="0"/>
              <a:t>(</a:t>
            </a:r>
            <a:r>
              <a:rPr lang="en-US" dirty="0" err="1" smtClean="0"/>
              <a:t>Baldursdottir</a:t>
            </a:r>
            <a:r>
              <a:rPr lang="en-US" dirty="0" smtClean="0"/>
              <a:t>, &amp; </a:t>
            </a:r>
            <a:r>
              <a:rPr lang="en-US" dirty="0" err="1" smtClean="0"/>
              <a:t>Jonsdottir</a:t>
            </a:r>
            <a:r>
              <a:rPr lang="en-US" dirty="0" smtClean="0"/>
              <a:t>, 2002, p. 72)</a:t>
            </a:r>
            <a:endParaRPr lang="en-US" dirty="0"/>
          </a:p>
        </p:txBody>
      </p:sp>
    </p:spTree>
    <p:extLst>
      <p:ext uri="{BB962C8B-B14F-4D97-AF65-F5344CB8AC3E}">
        <p14:creationId xmlns:p14="http://schemas.microsoft.com/office/powerpoint/2010/main" val="125780126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anim calcmode="lin" valueType="num">
                                      <p:cBhvr>
                                        <p:cTn id="14"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anim calcmode="lin" valueType="num">
                                      <p:cBhvr>
                                        <p:cTn id="20"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45"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anim calcmode="lin" valueType="num">
                                      <p:cBhvr>
                                        <p:cTn id="2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10 most important nurse caring behaviors</a:t>
            </a:r>
            <a:endParaRPr lang="en-US" sz="2400" dirty="0"/>
          </a:p>
        </p:txBody>
      </p:sp>
      <p:sp>
        <p:nvSpPr>
          <p:cNvPr id="4" name="Footer Placeholder 3"/>
          <p:cNvSpPr>
            <a:spLocks noGrp="1"/>
          </p:cNvSpPr>
          <p:nvPr>
            <p:ph type="ftr" sz="quarter" idx="11"/>
          </p:nvPr>
        </p:nvSpPr>
        <p:spPr/>
        <p:txBody>
          <a:bodyPr/>
          <a:lstStyle/>
          <a:p>
            <a:r>
              <a:rPr lang="en-US" dirty="0" smtClean="0"/>
              <a:t>(</a:t>
            </a:r>
            <a:r>
              <a:rPr lang="en-US" dirty="0" err="1" smtClean="0"/>
              <a:t>Baldursdottir</a:t>
            </a:r>
            <a:r>
              <a:rPr lang="en-US" dirty="0" smtClean="0"/>
              <a:t>, &amp; </a:t>
            </a:r>
            <a:r>
              <a:rPr lang="en-US" dirty="0" err="1" smtClean="0"/>
              <a:t>Jonsdottir</a:t>
            </a:r>
            <a:r>
              <a:rPr lang="en-US" dirty="0" smtClean="0"/>
              <a:t>, 2002, p. 71)</a:t>
            </a:r>
            <a:endParaRPr lang="en-US"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11086" y="1143000"/>
            <a:ext cx="7543800" cy="38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5131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10 least important nurse caring behaviors</a:t>
            </a:r>
            <a:endParaRPr lang="en-US" sz="2400" dirty="0"/>
          </a:p>
        </p:txBody>
      </p:sp>
      <p:sp>
        <p:nvSpPr>
          <p:cNvPr id="4" name="Footer Placeholder 3"/>
          <p:cNvSpPr>
            <a:spLocks noGrp="1"/>
          </p:cNvSpPr>
          <p:nvPr>
            <p:ph type="ftr" sz="quarter" idx="11"/>
          </p:nvPr>
        </p:nvSpPr>
        <p:spPr/>
        <p:txBody>
          <a:bodyPr/>
          <a:lstStyle/>
          <a:p>
            <a:r>
              <a:rPr lang="en-US" dirty="0" smtClean="0"/>
              <a:t>(</a:t>
            </a:r>
            <a:r>
              <a:rPr lang="en-US" dirty="0" err="1" smtClean="0"/>
              <a:t>Baldursdottir</a:t>
            </a:r>
            <a:r>
              <a:rPr lang="en-US" dirty="0" smtClean="0"/>
              <a:t>, &amp; </a:t>
            </a:r>
            <a:r>
              <a:rPr lang="en-US" dirty="0" err="1" smtClean="0"/>
              <a:t>Jonsdottir</a:t>
            </a:r>
            <a:r>
              <a:rPr lang="en-US" dirty="0" smtClean="0"/>
              <a:t>, 2002, p. 71)</a:t>
            </a:r>
            <a:endParaRPr lang="en-US" dirty="0"/>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219200"/>
            <a:ext cx="8077200" cy="409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93383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anim calcmode="lin" valueType="num">
                                      <p:cBhvr>
                                        <p:cTn id="8" dur="2000" fill="hold"/>
                                        <p:tgtEl>
                                          <p:spTgt spid="4098"/>
                                        </p:tgtEl>
                                        <p:attrNameLst>
                                          <p:attrName>ppt_w</p:attrName>
                                        </p:attrNameLst>
                                      </p:cBhvr>
                                      <p:tavLst>
                                        <p:tav tm="0" fmla="#ppt_w*sin(2.5*pi*$)">
                                          <p:val>
                                            <p:fltVal val="0"/>
                                          </p:val>
                                        </p:tav>
                                        <p:tav tm="100000">
                                          <p:val>
                                            <p:fltVal val="1"/>
                                          </p:val>
                                        </p:tav>
                                      </p:tavLst>
                                    </p:anim>
                                    <p:anim calcmode="lin" valueType="num">
                                      <p:cBhvr>
                                        <p:cTn id="9"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limitations</a:t>
            </a:r>
            <a:endParaRPr lang="en-US" dirty="0"/>
          </a:p>
        </p:txBody>
      </p:sp>
      <p:sp>
        <p:nvSpPr>
          <p:cNvPr id="3" name="Content Placeholder 2"/>
          <p:cNvSpPr>
            <a:spLocks noGrp="1"/>
          </p:cNvSpPr>
          <p:nvPr>
            <p:ph idx="1"/>
          </p:nvPr>
        </p:nvSpPr>
        <p:spPr/>
        <p:txBody>
          <a:bodyPr>
            <a:noAutofit/>
          </a:bodyPr>
          <a:lstStyle/>
          <a:p>
            <a:pPr marL="285750" indent="-285750">
              <a:buFont typeface="Wingdings" pitchFamily="2" charset="2"/>
              <a:buChar char="Ø"/>
            </a:pPr>
            <a:r>
              <a:rPr lang="en-US" sz="2400" dirty="0" smtClean="0"/>
              <a:t>Study was done in one ED in one hospital</a:t>
            </a:r>
          </a:p>
          <a:p>
            <a:pPr marL="285750" indent="-285750">
              <a:buFont typeface="Wingdings" pitchFamily="2" charset="2"/>
              <a:buChar char="Ø"/>
            </a:pPr>
            <a:r>
              <a:rPr lang="en-US" sz="2400" dirty="0" smtClean="0"/>
              <a:t>Seriously ill patients were admitted and not included in the study</a:t>
            </a:r>
          </a:p>
          <a:p>
            <a:pPr marL="285750" indent="-285750">
              <a:buFont typeface="Wingdings" pitchFamily="2" charset="2"/>
              <a:buChar char="Ø"/>
            </a:pPr>
            <a:r>
              <a:rPr lang="en-US" sz="2400" dirty="0" smtClean="0"/>
              <a:t>Study cannot be generalized to all ED populations</a:t>
            </a:r>
          </a:p>
          <a:p>
            <a:pPr marL="0" indent="0"/>
            <a:endParaRPr lang="en-US" sz="2400" dirty="0"/>
          </a:p>
          <a:p>
            <a:pPr marL="0" indent="0"/>
            <a:r>
              <a:rPr lang="en-US" sz="2400" dirty="0" smtClean="0"/>
              <a:t>“Participation is also limited to persons who can read and write the Icelandic language and are 18 years of age or older, thus excluding a considerable portion of the patients (</a:t>
            </a:r>
            <a:r>
              <a:rPr lang="en-US" sz="2400" dirty="0" err="1" smtClean="0"/>
              <a:t>ie</a:t>
            </a:r>
            <a:r>
              <a:rPr lang="en-US" sz="2400" dirty="0" smtClean="0"/>
              <a:t>, children and their parents).”</a:t>
            </a:r>
            <a:endParaRPr lang="en-US" sz="2400" dirty="0"/>
          </a:p>
        </p:txBody>
      </p:sp>
      <p:sp>
        <p:nvSpPr>
          <p:cNvPr id="4" name="Footer Placeholder 3"/>
          <p:cNvSpPr>
            <a:spLocks noGrp="1"/>
          </p:cNvSpPr>
          <p:nvPr>
            <p:ph type="ftr" sz="quarter" idx="11"/>
          </p:nvPr>
        </p:nvSpPr>
        <p:spPr/>
        <p:txBody>
          <a:bodyPr/>
          <a:lstStyle/>
          <a:p>
            <a:r>
              <a:rPr lang="en-US" dirty="0" smtClean="0"/>
              <a:t>(</a:t>
            </a:r>
            <a:r>
              <a:rPr lang="en-US" dirty="0" err="1" smtClean="0"/>
              <a:t>Baldursdottir</a:t>
            </a:r>
            <a:r>
              <a:rPr lang="en-US" dirty="0" smtClean="0"/>
              <a:t>, &amp; </a:t>
            </a:r>
            <a:r>
              <a:rPr lang="en-US" dirty="0" err="1" smtClean="0"/>
              <a:t>Jonsdottir</a:t>
            </a:r>
            <a:r>
              <a:rPr lang="en-US" dirty="0" smtClean="0"/>
              <a:t>, 2002, p. 74)</a:t>
            </a:r>
            <a:endParaRPr lang="en-US" dirty="0"/>
          </a:p>
        </p:txBody>
      </p:sp>
    </p:spTree>
    <p:extLst>
      <p:ext uri="{BB962C8B-B14F-4D97-AF65-F5344CB8AC3E}">
        <p14:creationId xmlns:p14="http://schemas.microsoft.com/office/powerpoint/2010/main" val="233413719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sz="1800" dirty="0" smtClean="0"/>
              <a:t>Most important nurse caring behavior is “Know what they are doing”</a:t>
            </a:r>
          </a:p>
          <a:p>
            <a:pPr>
              <a:buFont typeface="Wingdings" pitchFamily="2" charset="2"/>
              <a:buChar char="Ø"/>
            </a:pPr>
            <a:r>
              <a:rPr lang="en-US" sz="1800" dirty="0" smtClean="0"/>
              <a:t>“The older the subjects, the more important were the nurse caring behaviors”</a:t>
            </a:r>
          </a:p>
          <a:p>
            <a:pPr>
              <a:buFont typeface="Wingdings" pitchFamily="2" charset="2"/>
              <a:buChar char="Ø"/>
            </a:pPr>
            <a:r>
              <a:rPr lang="en-US" sz="1800" dirty="0" smtClean="0"/>
              <a:t>“Female participants scored significantly higher than males in 5 of 7 subscales, which accords with the notion that females have a better conception of caring than males”</a:t>
            </a:r>
          </a:p>
          <a:p>
            <a:pPr>
              <a:buFont typeface="Wingdings" pitchFamily="2" charset="2"/>
              <a:buChar char="Ø"/>
            </a:pPr>
            <a:r>
              <a:rPr lang="en-US" sz="1800" dirty="0" smtClean="0"/>
              <a:t>No significant differences were identified related to place of residence</a:t>
            </a:r>
          </a:p>
          <a:p>
            <a:pPr>
              <a:buFont typeface="Wingdings" pitchFamily="2" charset="2"/>
              <a:buChar char="Ø"/>
            </a:pPr>
            <a:r>
              <a:rPr lang="en-US" sz="1800" dirty="0" smtClean="0"/>
              <a:t>No significant differences were identified related to perception of the seriousness of the patient’s illness (</a:t>
            </a:r>
            <a:r>
              <a:rPr lang="en-US" sz="1800" dirty="0" err="1" smtClean="0"/>
              <a:t>ie</a:t>
            </a:r>
            <a:r>
              <a:rPr lang="en-US" sz="1800" dirty="0" smtClean="0"/>
              <a:t>, urgent and non-emergent both had high expectations for the nurse’s caring behavior)</a:t>
            </a:r>
          </a:p>
          <a:p>
            <a:pPr>
              <a:buFont typeface="Wingdings" pitchFamily="2" charset="2"/>
              <a:buChar char="Ø"/>
            </a:pPr>
            <a:r>
              <a:rPr lang="en-US" sz="1800" dirty="0" smtClean="0"/>
              <a:t>The lower the education of the patient ,the higher the importance of caring</a:t>
            </a:r>
          </a:p>
          <a:p>
            <a:pPr>
              <a:buFont typeface="Wingdings" pitchFamily="2" charset="2"/>
              <a:buChar char="Ø"/>
            </a:pPr>
            <a:endParaRPr lang="en-US" dirty="0"/>
          </a:p>
        </p:txBody>
      </p:sp>
      <p:sp>
        <p:nvSpPr>
          <p:cNvPr id="4" name="Footer Placeholder 3"/>
          <p:cNvSpPr>
            <a:spLocks noGrp="1"/>
          </p:cNvSpPr>
          <p:nvPr>
            <p:ph type="ftr" sz="quarter" idx="11"/>
          </p:nvPr>
        </p:nvSpPr>
        <p:spPr/>
        <p:txBody>
          <a:bodyPr/>
          <a:lstStyle/>
          <a:p>
            <a:r>
              <a:rPr lang="en-US" dirty="0" smtClean="0"/>
              <a:t>(</a:t>
            </a:r>
            <a:r>
              <a:rPr lang="en-US" dirty="0" err="1" smtClean="0"/>
              <a:t>Baldursdottir</a:t>
            </a:r>
            <a:r>
              <a:rPr lang="en-US" dirty="0" smtClean="0"/>
              <a:t>, &amp; </a:t>
            </a:r>
            <a:r>
              <a:rPr lang="en-US" dirty="0" err="1" smtClean="0"/>
              <a:t>Jonsdottir</a:t>
            </a:r>
            <a:r>
              <a:rPr lang="en-US" dirty="0" smtClean="0"/>
              <a:t>, 2002, p. 73)</a:t>
            </a:r>
            <a:endParaRPr lang="en-US" dirty="0"/>
          </a:p>
        </p:txBody>
      </p:sp>
    </p:spTree>
    <p:extLst>
      <p:ext uri="{BB962C8B-B14F-4D97-AF65-F5344CB8AC3E}">
        <p14:creationId xmlns:p14="http://schemas.microsoft.com/office/powerpoint/2010/main" val="334796624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3" end="3"/>
                                            </p:txEl>
                                          </p:spTgt>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childTnLst>
                          </p:cTn>
                        </p:par>
                        <p:par>
                          <p:cTn id="39" fill="hold">
                            <p:stCondLst>
                              <p:cond delay="5000"/>
                            </p:stCondLst>
                            <p:childTnLst>
                              <p:par>
                                <p:cTn id="40" presetID="31"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000" dirty="0" smtClean="0"/>
              <a:t>The Theory of Caring has been researched and applied in many areas including:</a:t>
            </a:r>
          </a:p>
          <a:p>
            <a:pPr marL="342900" indent="-342900">
              <a:buFont typeface="Wingdings" pitchFamily="2" charset="2"/>
              <a:buChar char="v"/>
            </a:pPr>
            <a:r>
              <a:rPr lang="en-US" sz="2000" dirty="0" smtClean="0"/>
              <a:t>Hospice and Palliative Care</a:t>
            </a:r>
          </a:p>
          <a:p>
            <a:pPr marL="342900" indent="-342900">
              <a:buFont typeface="Wingdings" pitchFamily="2" charset="2"/>
              <a:buChar char="v"/>
            </a:pPr>
            <a:r>
              <a:rPr lang="en-US" sz="2000" dirty="0" smtClean="0"/>
              <a:t>Rehabilitation</a:t>
            </a:r>
          </a:p>
          <a:p>
            <a:pPr marL="342900" indent="-342900">
              <a:buFont typeface="Wingdings" pitchFamily="2" charset="2"/>
              <a:buChar char="v"/>
            </a:pPr>
            <a:r>
              <a:rPr lang="en-US" sz="2000" dirty="0" smtClean="0"/>
              <a:t>Emergency Care</a:t>
            </a:r>
          </a:p>
          <a:p>
            <a:pPr marL="342900" indent="-342900">
              <a:buFont typeface="Wingdings" pitchFamily="2" charset="2"/>
              <a:buChar char="v"/>
            </a:pPr>
            <a:r>
              <a:rPr lang="en-US" sz="2000" dirty="0" smtClean="0"/>
              <a:t>Geriatrics</a:t>
            </a:r>
          </a:p>
          <a:p>
            <a:pPr marL="342900" indent="-342900">
              <a:buFont typeface="Wingdings" pitchFamily="2" charset="2"/>
              <a:buChar char="v"/>
            </a:pPr>
            <a:r>
              <a:rPr lang="en-US" sz="2000" dirty="0" smtClean="0"/>
              <a:t>Long Term </a:t>
            </a:r>
            <a:r>
              <a:rPr lang="en-US" sz="2000" dirty="0"/>
              <a:t>C</a:t>
            </a:r>
            <a:r>
              <a:rPr lang="en-US" sz="2000" dirty="0" smtClean="0"/>
              <a:t>are</a:t>
            </a:r>
          </a:p>
          <a:p>
            <a:pPr marL="342900" indent="-342900">
              <a:buFont typeface="Wingdings" pitchFamily="2" charset="2"/>
              <a:buChar char="v"/>
            </a:pPr>
            <a:r>
              <a:rPr lang="en-US" sz="2000" dirty="0" smtClean="0"/>
              <a:t>Specialty Settings</a:t>
            </a:r>
          </a:p>
          <a:p>
            <a:pPr marL="342900" indent="-342900">
              <a:buFont typeface="Wingdings" pitchFamily="2" charset="2"/>
              <a:buChar char="v"/>
            </a:pPr>
            <a:r>
              <a:rPr lang="en-US" sz="2000" dirty="0" smtClean="0"/>
              <a:t>Team Building</a:t>
            </a:r>
          </a:p>
          <a:p>
            <a:pPr marL="342900" indent="-342900">
              <a:buFont typeface="Wingdings" pitchFamily="2" charset="2"/>
              <a:buChar char="v"/>
            </a:pPr>
            <a:r>
              <a:rPr lang="en-US" sz="2000" dirty="0" smtClean="0"/>
              <a:t>Stress Management</a:t>
            </a:r>
            <a:endParaRPr lang="en-US" sz="2000" dirty="0"/>
          </a:p>
        </p:txBody>
      </p:sp>
      <p:sp>
        <p:nvSpPr>
          <p:cNvPr id="3" name="Title 2"/>
          <p:cNvSpPr>
            <a:spLocks noGrp="1"/>
          </p:cNvSpPr>
          <p:nvPr>
            <p:ph type="title"/>
          </p:nvPr>
        </p:nvSpPr>
        <p:spPr>
          <a:xfrm>
            <a:off x="352426" y="228600"/>
            <a:ext cx="7680960" cy="762000"/>
          </a:xfrm>
        </p:spPr>
        <p:txBody>
          <a:bodyPr/>
          <a:lstStyle/>
          <a:p>
            <a:pPr algn="ctr"/>
            <a:r>
              <a:rPr lang="en-US" dirty="0" smtClean="0"/>
              <a:t>Watson’s Theory Explored </a:t>
            </a:r>
            <a:endParaRPr lang="en-US" dirty="0"/>
          </a:p>
        </p:txBody>
      </p:sp>
    </p:spTree>
    <p:extLst>
      <p:ext uri="{BB962C8B-B14F-4D97-AF65-F5344CB8AC3E}">
        <p14:creationId xmlns:p14="http://schemas.microsoft.com/office/powerpoint/2010/main" val="243501200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arn(inVertical)">
                                      <p:cBhvr>
                                        <p:cTn id="11" dur="500"/>
                                        <p:tgtEl>
                                          <p:spTgt spid="2">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arn(inVertical)">
                                      <p:cBhvr>
                                        <p:cTn id="19" dur="500"/>
                                        <p:tgtEl>
                                          <p:spTgt spid="2">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barn(inVertical)">
                                      <p:cBhvr>
                                        <p:cTn id="31" dur="500"/>
                                        <p:tgtEl>
                                          <p:spTgt spid="2">
                                            <p:txEl>
                                              <p:pRg st="6" end="6"/>
                                            </p:txEl>
                                          </p:spTgt>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barn(inVertical)">
                                      <p:cBhvr>
                                        <p:cTn id="35" dur="500"/>
                                        <p:tgtEl>
                                          <p:spTgt spid="2">
                                            <p:txEl>
                                              <p:pRg st="7" end="7"/>
                                            </p:txEl>
                                          </p:spTgt>
                                        </p:tgtEl>
                                      </p:cBhvr>
                                    </p:animEffect>
                                  </p:childTnLst>
                                </p:cTn>
                              </p:par>
                            </p:childTnLst>
                          </p:cTn>
                        </p:par>
                        <p:par>
                          <p:cTn id="36" fill="hold">
                            <p:stCondLst>
                              <p:cond delay="4000"/>
                            </p:stCondLst>
                            <p:childTnLst>
                              <p:par>
                                <p:cTn id="37" presetID="16" presetClass="entr" presetSubtype="21" fill="hold"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barn(inVertical)">
                                      <p:cBhvr>
                                        <p:cTn id="3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Findings as they relate to jean Watson's theory of caring</a:t>
            </a:r>
            <a:endParaRPr lang="en-US" sz="2000" dirty="0"/>
          </a:p>
        </p:txBody>
      </p:sp>
      <p:sp>
        <p:nvSpPr>
          <p:cNvPr id="3" name="Content Placeholder 2"/>
          <p:cNvSpPr>
            <a:spLocks noGrp="1"/>
          </p:cNvSpPr>
          <p:nvPr>
            <p:ph idx="1"/>
          </p:nvPr>
        </p:nvSpPr>
        <p:spPr>
          <a:xfrm>
            <a:off x="822960" y="1100628"/>
            <a:ext cx="7520940" cy="3928572"/>
          </a:xfrm>
        </p:spPr>
        <p:txBody>
          <a:bodyPr>
            <a:normAutofit fontScale="32500" lnSpcReduction="20000"/>
          </a:bodyPr>
          <a:lstStyle/>
          <a:p>
            <a:pPr>
              <a:buFont typeface="Wingdings" pitchFamily="2" charset="2"/>
              <a:buChar char="Ø"/>
            </a:pPr>
            <a:endParaRPr lang="en-US" dirty="0" smtClean="0"/>
          </a:p>
          <a:p>
            <a:pPr>
              <a:buFont typeface="Wingdings" pitchFamily="2" charset="2"/>
              <a:buChar char="Ø"/>
            </a:pPr>
            <a:endParaRPr lang="en-US" dirty="0"/>
          </a:p>
          <a:p>
            <a:pPr>
              <a:buFont typeface="Wingdings" pitchFamily="2" charset="2"/>
              <a:buChar char="Ø"/>
            </a:pPr>
            <a:endParaRPr lang="en-US" dirty="0" smtClean="0"/>
          </a:p>
          <a:p>
            <a:pPr>
              <a:buFont typeface="Wingdings" pitchFamily="2" charset="2"/>
              <a:buChar char="Ø"/>
            </a:pPr>
            <a:endParaRPr lang="en-US" dirty="0" smtClean="0"/>
          </a:p>
          <a:p>
            <a:pPr marL="0" indent="0"/>
            <a:r>
              <a:rPr lang="en-US" sz="3500" dirty="0" smtClean="0"/>
              <a:t>                                                                                                           http</a:t>
            </a:r>
            <a:r>
              <a:rPr lang="en-US" sz="3500" dirty="0"/>
              <a:t>://www.watsoncaringscience.org/</a:t>
            </a:r>
          </a:p>
          <a:p>
            <a:pPr>
              <a:buFont typeface="Wingdings" pitchFamily="2" charset="2"/>
              <a:buChar char="Ø"/>
            </a:pPr>
            <a:endParaRPr lang="en-US" dirty="0" smtClean="0"/>
          </a:p>
          <a:p>
            <a:pPr>
              <a:buFont typeface="Wingdings" pitchFamily="2" charset="2"/>
              <a:buChar char="Ø"/>
            </a:pPr>
            <a:endParaRPr lang="en-US" dirty="0"/>
          </a:p>
          <a:p>
            <a:pPr>
              <a:buFont typeface="Wingdings" pitchFamily="2" charset="2"/>
              <a:buChar char="Ø"/>
            </a:pPr>
            <a:endParaRPr lang="en-US" dirty="0" smtClean="0"/>
          </a:p>
          <a:p>
            <a:pPr>
              <a:buFont typeface="Wingdings" pitchFamily="2" charset="2"/>
              <a:buChar char="Ø"/>
            </a:pPr>
            <a:endParaRPr lang="en-US" dirty="0"/>
          </a:p>
          <a:p>
            <a:pPr>
              <a:buFont typeface="Wingdings" pitchFamily="2" charset="2"/>
              <a:buChar char="Ø"/>
            </a:pPr>
            <a:endParaRPr lang="en-US" dirty="0"/>
          </a:p>
          <a:p>
            <a:pPr>
              <a:buFont typeface="Wingdings" pitchFamily="2" charset="2"/>
              <a:buChar char="Ø"/>
            </a:pPr>
            <a:endParaRPr lang="en-US" dirty="0" smtClean="0"/>
          </a:p>
          <a:p>
            <a:pPr>
              <a:buFont typeface="Wingdings" pitchFamily="2" charset="2"/>
              <a:buChar char="Ø"/>
            </a:pPr>
            <a:endParaRPr lang="en-US" dirty="0"/>
          </a:p>
          <a:p>
            <a:pPr>
              <a:buFont typeface="Wingdings" pitchFamily="2" charset="2"/>
              <a:buChar char="Ø"/>
            </a:pPr>
            <a:r>
              <a:rPr lang="en-US" sz="4300" dirty="0" smtClean="0">
                <a:latin typeface="Georgia" pitchFamily="18" charset="0"/>
              </a:rPr>
              <a:t>“</a:t>
            </a:r>
            <a:r>
              <a:rPr lang="en-US" sz="6200" dirty="0" smtClean="0">
                <a:latin typeface="Georgia" pitchFamily="18" charset="0"/>
              </a:rPr>
              <a:t>These results support Watson’s notion of caring as being manifested in actions for and on behalf of patients, in which the result is enrichment and protection of human dignity”</a:t>
            </a:r>
          </a:p>
          <a:p>
            <a:pPr>
              <a:buFont typeface="Wingdings" pitchFamily="2" charset="2"/>
              <a:buChar char="Ø"/>
            </a:pPr>
            <a:r>
              <a:rPr lang="en-US" sz="6200" dirty="0" smtClean="0">
                <a:latin typeface="Georgia" pitchFamily="18" charset="0"/>
              </a:rPr>
              <a:t>“A caring moment can be created when the nurse is morally conscious and authentically present with the patients in fulfilling their unmet needs”</a:t>
            </a:r>
          </a:p>
          <a:p>
            <a:pPr marL="0" indent="0"/>
            <a:endParaRPr lang="en-US" dirty="0" smtClean="0"/>
          </a:p>
          <a:p>
            <a:pPr marL="0" indent="0"/>
            <a:endParaRPr lang="en-US" dirty="0"/>
          </a:p>
          <a:p>
            <a:pPr marL="0" indent="0"/>
            <a:endParaRPr lang="en-US" dirty="0" smtClean="0"/>
          </a:p>
          <a:p>
            <a:pPr marL="0" indent="0"/>
            <a:endParaRPr lang="en-US" dirty="0" smtClean="0"/>
          </a:p>
          <a:p>
            <a:pPr marL="0" indent="0"/>
            <a:endParaRPr lang="en-US" dirty="0"/>
          </a:p>
        </p:txBody>
      </p:sp>
      <p:sp>
        <p:nvSpPr>
          <p:cNvPr id="4" name="Footer Placeholder 3"/>
          <p:cNvSpPr>
            <a:spLocks noGrp="1"/>
          </p:cNvSpPr>
          <p:nvPr>
            <p:ph type="ftr" sz="quarter" idx="11"/>
          </p:nvPr>
        </p:nvSpPr>
        <p:spPr>
          <a:xfrm>
            <a:off x="4038600" y="6079842"/>
            <a:ext cx="4724400" cy="381000"/>
          </a:xfrm>
        </p:spPr>
        <p:txBody>
          <a:bodyPr/>
          <a:lstStyle/>
          <a:p>
            <a:r>
              <a:rPr lang="en-US" dirty="0" smtClean="0"/>
              <a:t>(</a:t>
            </a:r>
            <a:r>
              <a:rPr lang="en-US" dirty="0" err="1" smtClean="0"/>
              <a:t>Baldursdottir</a:t>
            </a:r>
            <a:r>
              <a:rPr lang="en-US" dirty="0" smtClean="0"/>
              <a:t>, &amp; </a:t>
            </a:r>
            <a:r>
              <a:rPr lang="en-US" dirty="0" err="1" smtClean="0"/>
              <a:t>Jonsdottir</a:t>
            </a:r>
            <a:r>
              <a:rPr lang="en-US" dirty="0" smtClean="0"/>
              <a:t>, 2002, p. 73)</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066799"/>
            <a:ext cx="1385998" cy="205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704456"/>
            <a:ext cx="1206500" cy="1131773"/>
          </a:xfrm>
          <a:prstGeom prst="rect">
            <a:avLst/>
          </a:prstGeom>
          <a:noFill/>
          <a:ln>
            <a:noFill/>
          </a:ln>
        </p:spPr>
      </p:pic>
    </p:spTree>
    <p:extLst>
      <p:ext uri="{BB962C8B-B14F-4D97-AF65-F5344CB8AC3E}">
        <p14:creationId xmlns:p14="http://schemas.microsoft.com/office/powerpoint/2010/main" val="275201474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2" end="12"/>
                                            </p:txEl>
                                          </p:spTgt>
                                        </p:tgtEl>
                                        <p:attrNameLst>
                                          <p:attrName>style.visibility</p:attrName>
                                        </p:attrNameLst>
                                      </p:cBhvr>
                                      <p:to>
                                        <p:strVal val="visible"/>
                                      </p:to>
                                    </p:set>
                                    <p:animEffect transition="in" filter="fade">
                                      <p:cBhvr>
                                        <p:cTn id="12" dur="1000"/>
                                        <p:tgtEl>
                                          <p:spTgt spid="3">
                                            <p:txEl>
                                              <p:pRg st="12" end="12"/>
                                            </p:txEl>
                                          </p:spTgt>
                                        </p:tgtEl>
                                      </p:cBhvr>
                                    </p:animEffect>
                                    <p:anim calcmode="lin" valueType="num">
                                      <p:cBhvr>
                                        <p:cTn id="1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3" end="13"/>
                                            </p:txEl>
                                          </p:spTgt>
                                        </p:tgtEl>
                                        <p:attrNameLst>
                                          <p:attrName>style.visibility</p:attrName>
                                        </p:attrNameLst>
                                      </p:cBhvr>
                                      <p:to>
                                        <p:strVal val="visible"/>
                                      </p:to>
                                    </p:set>
                                    <p:animEffect transition="in" filter="fade">
                                      <p:cBhvr>
                                        <p:cTn id="24" dur="1000"/>
                                        <p:tgtEl>
                                          <p:spTgt spid="3">
                                            <p:txEl>
                                              <p:pRg st="13" end="13"/>
                                            </p:txEl>
                                          </p:spTgt>
                                        </p:tgtEl>
                                      </p:cBhvr>
                                    </p:animEffect>
                                    <p:anim calcmode="lin" valueType="num">
                                      <p:cBhvr>
                                        <p:cTn id="2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smtClean="0"/>
              <a:t>Nurse caring behaviors</a:t>
            </a:r>
            <a:endParaRPr lang="en-US" dirty="0"/>
          </a:p>
        </p:txBody>
      </p:sp>
      <p:sp>
        <p:nvSpPr>
          <p:cNvPr id="11" name="Content Placeholder 10"/>
          <p:cNvSpPr>
            <a:spLocks noGrp="1"/>
          </p:cNvSpPr>
          <p:nvPr>
            <p:ph idx="1"/>
          </p:nvPr>
        </p:nvSpPr>
        <p:spPr/>
        <p:txBody>
          <a:bodyPr>
            <a:normAutofit fontScale="85000" lnSpcReduction="20000"/>
          </a:bodyPr>
          <a:lstStyle/>
          <a:p>
            <a:r>
              <a:rPr lang="en-US" dirty="0" smtClean="0"/>
              <a:t>“Caring is therefore not something the nurse reveals after finishing basic nursing care; rather in quality nursing practice, caring and competence necessarily coexist”</a:t>
            </a:r>
            <a:endParaRPr lang="en-US" dirty="0"/>
          </a:p>
        </p:txBody>
      </p:sp>
      <p:sp>
        <p:nvSpPr>
          <p:cNvPr id="12" name="Text Placeholder 11"/>
          <p:cNvSpPr>
            <a:spLocks noGrp="1"/>
          </p:cNvSpPr>
          <p:nvPr>
            <p:ph type="body" sz="half" idx="2"/>
          </p:nvPr>
        </p:nvSpPr>
        <p:spPr/>
        <p:txBody>
          <a:bodyPr>
            <a:normAutofit/>
          </a:bodyPr>
          <a:lstStyle/>
          <a:p>
            <a:pPr algn="ctr"/>
            <a:r>
              <a:rPr lang="en-US" sz="2000" dirty="0" smtClean="0"/>
              <a:t>A Parting Thought</a:t>
            </a:r>
            <a:endParaRPr lang="en-US" sz="2000" dirty="0"/>
          </a:p>
        </p:txBody>
      </p:sp>
      <p:sp>
        <p:nvSpPr>
          <p:cNvPr id="4" name="Footer Placeholder 3"/>
          <p:cNvSpPr>
            <a:spLocks noGrp="1"/>
          </p:cNvSpPr>
          <p:nvPr>
            <p:ph type="ftr" sz="quarter" idx="11"/>
          </p:nvPr>
        </p:nvSpPr>
        <p:spPr/>
        <p:txBody>
          <a:bodyPr/>
          <a:lstStyle/>
          <a:p>
            <a:r>
              <a:rPr lang="en-US" dirty="0" smtClean="0"/>
              <a:t>(</a:t>
            </a:r>
            <a:r>
              <a:rPr lang="en-US" dirty="0" err="1" smtClean="0"/>
              <a:t>Baldursdottir</a:t>
            </a:r>
            <a:r>
              <a:rPr lang="en-US" dirty="0" smtClean="0"/>
              <a:t>, &amp; </a:t>
            </a:r>
            <a:r>
              <a:rPr lang="en-US" dirty="0" err="1" smtClean="0"/>
              <a:t>Jonsdottir</a:t>
            </a:r>
            <a:r>
              <a:rPr lang="en-US" dirty="0" smtClean="0"/>
              <a:t>, 2002, p. 73)</a:t>
            </a:r>
            <a:endParaRPr lang="en-US" dirty="0"/>
          </a:p>
        </p:txBody>
      </p:sp>
    </p:spTree>
    <p:extLst>
      <p:ext uri="{BB962C8B-B14F-4D97-AF65-F5344CB8AC3E}">
        <p14:creationId xmlns:p14="http://schemas.microsoft.com/office/powerpoint/2010/main" val="54432819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1">
                                            <p:txEl>
                                              <p:pRg st="0" end="0"/>
                                            </p:txEl>
                                          </p:spTgt>
                                        </p:tgtEl>
                                      </p:cBhvr>
                                    </p:animEffect>
                                    <p:animScale>
                                      <p:cBhvr>
                                        <p:cTn id="7" dur="250" autoRev="1" fill="hold"/>
                                        <p:tgtEl>
                                          <p:spTgt spid="11">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latin typeface="Times New Roman" pitchFamily="18" charset="0"/>
                <a:cs typeface="Times New Roman" pitchFamily="18" charset="0"/>
              </a:rPr>
              <a:t>R</a:t>
            </a:r>
            <a:r>
              <a:rPr lang="en-US" dirty="0" smtClean="0">
                <a:latin typeface="Times New Roman" pitchFamily="18" charset="0"/>
                <a:cs typeface="Times New Roman" pitchFamily="18" charset="0"/>
              </a:rPr>
              <a:t>eferences</a:t>
            </a:r>
            <a:endParaRPr lang="en-US" dirty="0">
              <a:latin typeface="Times New Roman" pitchFamily="18" charset="0"/>
              <a:cs typeface="Times New Roman" pitchFamily="18" charset="0"/>
            </a:endParaRPr>
          </a:p>
        </p:txBody>
      </p:sp>
      <p:sp>
        <p:nvSpPr>
          <p:cNvPr id="7" name="Content Placeholder 6"/>
          <p:cNvSpPr>
            <a:spLocks noGrp="1"/>
          </p:cNvSpPr>
          <p:nvPr>
            <p:ph idx="1"/>
          </p:nvPr>
        </p:nvSpPr>
        <p:spPr>
          <a:xfrm>
            <a:off x="533400" y="1143000"/>
            <a:ext cx="8229600" cy="5715000"/>
          </a:xfrm>
        </p:spPr>
        <p:txBody>
          <a:bodyPr>
            <a:noAutofit/>
          </a:bodyPr>
          <a:lstStyle/>
          <a:p>
            <a:pPr>
              <a:lnSpc>
                <a:spcPct val="220000"/>
              </a:lnSpc>
            </a:pPr>
            <a:r>
              <a:rPr lang="en-US" sz="1200" dirty="0" err="1">
                <a:latin typeface="Times New Roman" pitchFamily="18" charset="0"/>
                <a:cs typeface="Times New Roman" pitchFamily="18" charset="0"/>
              </a:rPr>
              <a:t>Alligood</a:t>
            </a:r>
            <a:r>
              <a:rPr lang="en-US" sz="1200" dirty="0">
                <a:latin typeface="Times New Roman" pitchFamily="18" charset="0"/>
                <a:cs typeface="Times New Roman" pitchFamily="18" charset="0"/>
              </a:rPr>
              <a:t>, M. R., </a:t>
            </a:r>
            <a:r>
              <a:rPr lang="en-US" sz="1200" dirty="0" err="1">
                <a:latin typeface="Times New Roman" pitchFamily="18" charset="0"/>
                <a:cs typeface="Times New Roman" pitchFamily="18" charset="0"/>
              </a:rPr>
              <a:t>Tomey</a:t>
            </a:r>
            <a:r>
              <a:rPr lang="en-US" sz="1200" dirty="0">
                <a:latin typeface="Times New Roman" pitchFamily="18" charset="0"/>
                <a:cs typeface="Times New Roman" pitchFamily="18" charset="0"/>
              </a:rPr>
              <a:t>, A. M.(2010). </a:t>
            </a:r>
            <a:r>
              <a:rPr lang="en-US" sz="1200" i="1" dirty="0">
                <a:latin typeface="Times New Roman" pitchFamily="18" charset="0"/>
                <a:cs typeface="Times New Roman" pitchFamily="18" charset="0"/>
              </a:rPr>
              <a:t>Nursing theorists and their work</a:t>
            </a:r>
            <a:r>
              <a:rPr lang="en-US" sz="1200" dirty="0">
                <a:latin typeface="Times New Roman" pitchFamily="18" charset="0"/>
                <a:cs typeface="Times New Roman" pitchFamily="18" charset="0"/>
              </a:rPr>
              <a:t> (7</a:t>
            </a:r>
            <a:r>
              <a:rPr lang="en-US" sz="1200" baseline="30000" dirty="0">
                <a:latin typeface="Times New Roman" pitchFamily="18" charset="0"/>
                <a:cs typeface="Times New Roman" pitchFamily="18" charset="0"/>
              </a:rPr>
              <a:t>th</a:t>
            </a:r>
            <a:r>
              <a:rPr lang="en-US" sz="1200" dirty="0">
                <a:latin typeface="Times New Roman" pitchFamily="18" charset="0"/>
                <a:cs typeface="Times New Roman" pitchFamily="18" charset="0"/>
              </a:rPr>
              <a:t> ed.). St. Louis, MO: Mosby Elsevier</a:t>
            </a:r>
            <a:r>
              <a:rPr lang="en-US" sz="1200" dirty="0" smtClean="0">
                <a:latin typeface="Times New Roman" pitchFamily="18" charset="0"/>
                <a:cs typeface="Times New Roman" pitchFamily="18" charset="0"/>
              </a:rPr>
              <a:t>.</a:t>
            </a:r>
          </a:p>
          <a:p>
            <a:pPr>
              <a:lnSpc>
                <a:spcPct val="220000"/>
              </a:lnSpc>
            </a:pPr>
            <a:r>
              <a:rPr lang="en-US" sz="1200" dirty="0">
                <a:latin typeface="Times New Roman" pitchFamily="18" charset="0"/>
                <a:cs typeface="Times New Roman" pitchFamily="18" charset="0"/>
              </a:rPr>
              <a:t>Anderson, B. &amp; </a:t>
            </a:r>
            <a:r>
              <a:rPr lang="en-US" sz="1200" dirty="0" err="1">
                <a:latin typeface="Times New Roman" pitchFamily="18" charset="0"/>
                <a:cs typeface="Times New Roman" pitchFamily="18" charset="0"/>
              </a:rPr>
              <a:t>Ternestedt</a:t>
            </a:r>
            <a:r>
              <a:rPr lang="en-US" sz="1200" dirty="0">
                <a:latin typeface="Times New Roman" pitchFamily="18" charset="0"/>
                <a:cs typeface="Times New Roman" pitchFamily="18" charset="0"/>
              </a:rPr>
              <a:t>, B. M.  (1999). </a:t>
            </a:r>
            <a:r>
              <a:rPr lang="en-US" sz="1200" dirty="0" smtClean="0">
                <a:latin typeface="Times New Roman" pitchFamily="18" charset="0"/>
                <a:cs typeface="Times New Roman" pitchFamily="18" charset="0"/>
              </a:rPr>
              <a:t>Involvement </a:t>
            </a:r>
            <a:r>
              <a:rPr lang="en-US" sz="1200" dirty="0">
                <a:latin typeface="Times New Roman" pitchFamily="18" charset="0"/>
                <a:cs typeface="Times New Roman" pitchFamily="18" charset="0"/>
              </a:rPr>
              <a:t>of relatives in care of the dying in </a:t>
            </a:r>
            <a:r>
              <a:rPr lang="en-US" sz="1200" dirty="0" smtClean="0">
                <a:latin typeface="Times New Roman" pitchFamily="18" charset="0"/>
                <a:cs typeface="Times New Roman" pitchFamily="18" charset="0"/>
              </a:rPr>
              <a:t>different care </a:t>
            </a:r>
            <a:r>
              <a:rPr lang="en-US" sz="1200" dirty="0">
                <a:latin typeface="Times New Roman" pitchFamily="18" charset="0"/>
                <a:cs typeface="Times New Roman" pitchFamily="18" charset="0"/>
              </a:rPr>
              <a:t>cultures: </a:t>
            </a:r>
            <a:r>
              <a:rPr lang="en-US" sz="1200" dirty="0" smtClean="0">
                <a:latin typeface="Times New Roman" pitchFamily="18" charset="0"/>
                <a:cs typeface="Times New Roman" pitchFamily="18" charset="0"/>
              </a:rPr>
              <a:t>	Development </a:t>
            </a:r>
            <a:r>
              <a:rPr lang="en-US" sz="1200" dirty="0">
                <a:latin typeface="Times New Roman" pitchFamily="18" charset="0"/>
                <a:cs typeface="Times New Roman" pitchFamily="18" charset="0"/>
              </a:rPr>
              <a:t>of a theoretical </a:t>
            </a:r>
            <a:r>
              <a:rPr lang="en-US" sz="1200" dirty="0" smtClean="0">
                <a:latin typeface="Times New Roman" pitchFamily="18" charset="0"/>
                <a:cs typeface="Times New Roman" pitchFamily="18" charset="0"/>
              </a:rPr>
              <a:t>understanding; </a:t>
            </a:r>
            <a:r>
              <a:rPr lang="en-US" sz="1200" i="1" dirty="0" smtClean="0">
                <a:latin typeface="Times New Roman" pitchFamily="18" charset="0"/>
                <a:cs typeface="Times New Roman" pitchFamily="18" charset="0"/>
              </a:rPr>
              <a:t>Nursing Science </a:t>
            </a:r>
            <a:r>
              <a:rPr lang="en-US" sz="1200" i="1" dirty="0">
                <a:latin typeface="Times New Roman" pitchFamily="18" charset="0"/>
                <a:cs typeface="Times New Roman" pitchFamily="18" charset="0"/>
              </a:rPr>
              <a:t>Quarterly</a:t>
            </a:r>
            <a:r>
              <a:rPr lang="en-US" sz="1200" dirty="0">
                <a:latin typeface="Times New Roman" pitchFamily="18" charset="0"/>
                <a:cs typeface="Times New Roman" pitchFamily="18" charset="0"/>
              </a:rPr>
              <a:t>, pp. 45-51, </a:t>
            </a:r>
            <a:r>
              <a:rPr lang="en-US" sz="1200" dirty="0" smtClean="0">
                <a:latin typeface="Times New Roman" pitchFamily="18" charset="0"/>
                <a:cs typeface="Times New Roman" pitchFamily="18" charset="0"/>
              </a:rPr>
              <a:t>doi:1177/08943189922106404</a:t>
            </a:r>
            <a:r>
              <a:rPr lang="en-US" sz="1200" i="1" dirty="0" smtClean="0">
                <a:latin typeface="Times New Roman" pitchFamily="18" charset="0"/>
                <a:cs typeface="Times New Roman" pitchFamily="18" charset="0"/>
              </a:rPr>
              <a:t>.</a:t>
            </a:r>
          </a:p>
          <a:p>
            <a:pPr>
              <a:lnSpc>
                <a:spcPct val="220000"/>
              </a:lnSpc>
            </a:pPr>
            <a:r>
              <a:rPr lang="en-US" sz="1200" dirty="0" err="1" smtClean="0">
                <a:latin typeface="Times New Roman" pitchFamily="18" charset="0"/>
                <a:cs typeface="Times New Roman" pitchFamily="18" charset="0"/>
              </a:rPr>
              <a:t>Baldursdottir</a:t>
            </a:r>
            <a:r>
              <a:rPr lang="en-US" sz="1200" dirty="0" smtClean="0">
                <a:latin typeface="Times New Roman" pitchFamily="18" charset="0"/>
                <a:cs typeface="Times New Roman" pitchFamily="18" charset="0"/>
              </a:rPr>
              <a:t>, G., &amp; </a:t>
            </a:r>
            <a:r>
              <a:rPr lang="en-US" sz="1200" dirty="0" err="1" smtClean="0">
                <a:latin typeface="Times New Roman" pitchFamily="18" charset="0"/>
                <a:cs typeface="Times New Roman" pitchFamily="18" charset="0"/>
              </a:rPr>
              <a:t>Jonsdottir</a:t>
            </a:r>
            <a:r>
              <a:rPr lang="en-US" sz="1200" dirty="0" smtClean="0">
                <a:latin typeface="Times New Roman" pitchFamily="18" charset="0"/>
                <a:cs typeface="Times New Roman" pitchFamily="18" charset="0"/>
              </a:rPr>
              <a:t>, H. (2002). The importance of nurse caring behaviors as perceived by patients receiving care at 	an emergency department. </a:t>
            </a:r>
            <a:r>
              <a:rPr lang="en-US" sz="1200" i="1" dirty="0" smtClean="0">
                <a:latin typeface="Times New Roman" pitchFamily="18" charset="0"/>
                <a:cs typeface="Times New Roman" pitchFamily="18" charset="0"/>
              </a:rPr>
              <a:t>Heart &amp; Lung, 31</a:t>
            </a:r>
            <a:r>
              <a:rPr lang="en-US" sz="1200" dirty="0" smtClean="0">
                <a:latin typeface="Times New Roman" pitchFamily="18" charset="0"/>
                <a:cs typeface="Times New Roman" pitchFamily="18" charset="0"/>
              </a:rPr>
              <a:t>(1), 67-74.</a:t>
            </a:r>
          </a:p>
          <a:p>
            <a:pPr marL="342900" lvl="1" indent="-342900">
              <a:lnSpc>
                <a:spcPct val="220000"/>
              </a:lnSpc>
              <a:buFont typeface="Arial" pitchFamily="34" charset="0"/>
              <a:buChar char="•"/>
            </a:pPr>
            <a:r>
              <a:rPr lang="en-US" sz="1200" dirty="0">
                <a:latin typeface="Times New Roman" pitchFamily="18" charset="0"/>
                <a:cs typeface="Times New Roman" pitchFamily="18" charset="0"/>
              </a:rPr>
              <a:t>“Connecting Art and Wellness”.(2010), Retrieved from http://pattymageeart.blogspot.com</a:t>
            </a:r>
          </a:p>
          <a:p>
            <a:pPr>
              <a:lnSpc>
                <a:spcPct val="220000"/>
              </a:lnSpc>
            </a:pPr>
            <a:r>
              <a:rPr lang="en-US" sz="1200" dirty="0" smtClean="0">
                <a:latin typeface="Times New Roman" pitchFamily="18" charset="0"/>
                <a:cs typeface="Times New Roman" pitchFamily="18" charset="0"/>
              </a:rPr>
              <a:t>Cronin, S., &amp; Harrison B. (1988). Importance of nursing caring behaviors as perceived by patients after myocardial 	infarction. </a:t>
            </a:r>
            <a:r>
              <a:rPr lang="en-US" sz="1200" i="1" dirty="0" smtClean="0">
                <a:latin typeface="Times New Roman" pitchFamily="18" charset="0"/>
                <a:cs typeface="Times New Roman" pitchFamily="18" charset="0"/>
              </a:rPr>
              <a:t>Heart  &amp; Lung, 17</a:t>
            </a:r>
            <a:r>
              <a:rPr lang="en-US" sz="1200" dirty="0" smtClean="0">
                <a:latin typeface="Times New Roman" pitchFamily="18" charset="0"/>
                <a:cs typeface="Times New Roman" pitchFamily="18" charset="0"/>
              </a:rPr>
              <a:t>, 374-380.</a:t>
            </a:r>
          </a:p>
          <a:p>
            <a:pPr>
              <a:lnSpc>
                <a:spcPct val="220000"/>
              </a:lnSpc>
            </a:pPr>
            <a:r>
              <a:rPr lang="en-US" sz="1200" i="1" dirty="0">
                <a:latin typeface="Times New Roman" pitchFamily="18" charset="0"/>
                <a:cs typeface="Times New Roman" pitchFamily="18" charset="0"/>
              </a:rPr>
              <a:t>Jean Watson’s philosophy of nursing </a:t>
            </a:r>
            <a:r>
              <a:rPr lang="en-US" sz="1200" dirty="0">
                <a:latin typeface="Times New Roman" pitchFamily="18" charset="0"/>
                <a:cs typeface="Times New Roman" pitchFamily="18" charset="0"/>
              </a:rPr>
              <a:t>(2010, June 27). Retrieved from http://</a:t>
            </a:r>
            <a:r>
              <a:rPr lang="en-US" sz="1200" dirty="0" smtClean="0">
                <a:latin typeface="Times New Roman" pitchFamily="18" charset="0"/>
                <a:cs typeface="Times New Roman" pitchFamily="18" charset="0"/>
              </a:rPr>
              <a:t>currentnursing.com/nursing_theory/Watson.html</a:t>
            </a:r>
          </a:p>
          <a:p>
            <a:pPr marL="342900" lvl="1" indent="-342900">
              <a:lnSpc>
                <a:spcPct val="220000"/>
              </a:lnSpc>
              <a:buFont typeface="Arial" pitchFamily="34" charset="0"/>
              <a:buChar char="•"/>
            </a:pPr>
            <a:r>
              <a:rPr lang="en-US" sz="1200" dirty="0">
                <a:latin typeface="Times New Roman" pitchFamily="18" charset="0"/>
                <a:cs typeface="Times New Roman" pitchFamily="18" charset="0"/>
              </a:rPr>
              <a:t>Overview of Jean Watson's Theory (</a:t>
            </a:r>
            <a:r>
              <a:rPr lang="en-US" sz="1200" dirty="0" err="1">
                <a:latin typeface="Times New Roman" pitchFamily="18" charset="0"/>
                <a:cs typeface="Times New Roman" pitchFamily="18" charset="0"/>
              </a:rPr>
              <a:t>n.d.</a:t>
            </a:r>
            <a:r>
              <a:rPr lang="en-US" sz="1200" dirty="0">
                <a:latin typeface="Times New Roman" pitchFamily="18" charset="0"/>
                <a:cs typeface="Times New Roman" pitchFamily="18" charset="0"/>
              </a:rPr>
              <a:t>). In </a:t>
            </a:r>
            <a:r>
              <a:rPr lang="en-US" sz="1200" i="1" dirty="0" err="1">
                <a:latin typeface="Times New Roman" pitchFamily="18" charset="0"/>
                <a:cs typeface="Times New Roman" pitchFamily="18" charset="0"/>
              </a:rPr>
              <a:t>VanguardHealth</a:t>
            </a:r>
            <a:r>
              <a:rPr lang="en-US" sz="1200" i="1" dirty="0">
                <a:latin typeface="Times New Roman" pitchFamily="18" charset="0"/>
                <a:cs typeface="Times New Roman" pitchFamily="18" charset="0"/>
              </a:rPr>
              <a:t> Systems</a:t>
            </a:r>
            <a:r>
              <a:rPr lang="en-US" sz="1200" dirty="0">
                <a:latin typeface="Times New Roman" pitchFamily="18" charset="0"/>
                <a:cs typeface="Times New Roman" pitchFamily="18" charset="0"/>
              </a:rPr>
              <a:t>. Retrieved February   5, 2011, from        </a:t>
            </a:r>
            <a:r>
              <a:rPr lang="en-US" sz="1200" dirty="0" smtClean="0">
                <a:latin typeface="Times New Roman" pitchFamily="18" charset="0"/>
                <a:cs typeface="Times New Roman" pitchFamily="18" charset="0"/>
              </a:rPr>
              <a:t>	http</a:t>
            </a:r>
            <a:r>
              <a:rPr lang="en-US" sz="1200" dirty="0">
                <a:latin typeface="Times New Roman" pitchFamily="18" charset="0"/>
                <a:cs typeface="Times New Roman" pitchFamily="18" charset="0"/>
              </a:rPr>
              <a:t>://www.innovativecaremodels.com/uploads/File/caring%20model/Overview%20JW%20Theory.pdf</a:t>
            </a:r>
          </a:p>
          <a:p>
            <a:pPr marL="342900" lvl="1" indent="-342900">
              <a:lnSpc>
                <a:spcPct val="220000"/>
              </a:lnSpc>
              <a:buFont typeface="Arial" pitchFamily="34" charset="0"/>
              <a:buChar char="•"/>
            </a:pPr>
            <a:r>
              <a:rPr lang="en-US" sz="1200" dirty="0">
                <a:latin typeface="Times New Roman" pitchFamily="18" charset="0"/>
                <a:cs typeface="Times New Roman" pitchFamily="18" charset="0"/>
              </a:rPr>
              <a:t>Pipe, T.B., </a:t>
            </a:r>
            <a:r>
              <a:rPr lang="en-US" sz="1200" dirty="0" err="1">
                <a:latin typeface="Times New Roman" pitchFamily="18" charset="0"/>
                <a:cs typeface="Times New Roman" pitchFamily="18" charset="0"/>
              </a:rPr>
              <a:t>Mishark</a:t>
            </a:r>
            <a:r>
              <a:rPr lang="en-US" sz="1200" dirty="0">
                <a:latin typeface="Times New Roman" pitchFamily="18" charset="0"/>
                <a:cs typeface="Times New Roman" pitchFamily="18" charset="0"/>
              </a:rPr>
              <a:t>, K., Hansen, P., </a:t>
            </a:r>
            <a:r>
              <a:rPr lang="en-US" sz="1200" dirty="0" err="1">
                <a:latin typeface="Times New Roman" pitchFamily="18" charset="0"/>
                <a:cs typeface="Times New Roman" pitchFamily="18" charset="0"/>
              </a:rPr>
              <a:t>Hentz</a:t>
            </a:r>
            <a:r>
              <a:rPr lang="en-US" sz="1200" dirty="0">
                <a:latin typeface="Times New Roman" pitchFamily="18" charset="0"/>
                <a:cs typeface="Times New Roman" pitchFamily="18" charset="0"/>
              </a:rPr>
              <a:t>, J.G</a:t>
            </a:r>
            <a:r>
              <a:rPr lang="en-US" sz="1200" dirty="0" smtClean="0">
                <a:latin typeface="Times New Roman" pitchFamily="18" charset="0"/>
                <a:cs typeface="Times New Roman" pitchFamily="18" charset="0"/>
              </a:rPr>
              <a:t>., &amp;</a:t>
            </a:r>
            <a:r>
              <a:rPr lang="en-US" sz="1200" dirty="0" err="1">
                <a:latin typeface="Times New Roman" pitchFamily="18" charset="0"/>
                <a:cs typeface="Times New Roman" pitchFamily="18" charset="0"/>
              </a:rPr>
              <a:t>Hartsell</a:t>
            </a:r>
            <a:r>
              <a:rPr lang="en-US" sz="1200" dirty="0">
                <a:latin typeface="Times New Roman" pitchFamily="18" charset="0"/>
                <a:cs typeface="Times New Roman" pitchFamily="18" charset="0"/>
              </a:rPr>
              <a:t>, Z. (2010). Rediscovering the art of healing </a:t>
            </a:r>
            <a:r>
              <a:rPr lang="en-US" sz="1200" dirty="0" smtClean="0">
                <a:latin typeface="Times New Roman" pitchFamily="18" charset="0"/>
                <a:cs typeface="Times New Roman" pitchFamily="18" charset="0"/>
              </a:rPr>
              <a:t>connection </a:t>
            </a:r>
            <a:r>
              <a:rPr lang="en-US" sz="1200" dirty="0">
                <a:latin typeface="Times New Roman" pitchFamily="18" charset="0"/>
                <a:cs typeface="Times New Roman" pitchFamily="18" charset="0"/>
              </a:rPr>
              <a:t>by creating </a:t>
            </a:r>
            <a:r>
              <a:rPr lang="en-US" sz="1200" dirty="0" smtClean="0">
                <a:latin typeface="Times New Roman" pitchFamily="18" charset="0"/>
                <a:cs typeface="Times New Roman" pitchFamily="18" charset="0"/>
              </a:rPr>
              <a:t>	the </a:t>
            </a:r>
            <a:r>
              <a:rPr lang="en-US" sz="1200" dirty="0">
                <a:latin typeface="Times New Roman" pitchFamily="18" charset="0"/>
                <a:cs typeface="Times New Roman" pitchFamily="18" charset="0"/>
              </a:rPr>
              <a:t>tree of life </a:t>
            </a:r>
            <a:r>
              <a:rPr lang="en-US" sz="1200" dirty="0" smtClean="0">
                <a:latin typeface="Times New Roman" pitchFamily="18" charset="0"/>
                <a:cs typeface="Times New Roman" pitchFamily="18" charset="0"/>
              </a:rPr>
              <a:t>poster. </a:t>
            </a:r>
            <a:r>
              <a:rPr lang="en-US" sz="1200" i="1" dirty="0" smtClean="0">
                <a:latin typeface="Times New Roman" pitchFamily="18" charset="0"/>
                <a:cs typeface="Times New Roman" pitchFamily="18" charset="0"/>
              </a:rPr>
              <a:t>Journal </a:t>
            </a:r>
            <a:r>
              <a:rPr lang="en-US" sz="1200" i="1" dirty="0">
                <a:latin typeface="Times New Roman" pitchFamily="18" charset="0"/>
                <a:cs typeface="Times New Roman" pitchFamily="18" charset="0"/>
              </a:rPr>
              <a:t>of </a:t>
            </a:r>
            <a:r>
              <a:rPr lang="en-US" sz="1200" i="1" dirty="0" err="1" smtClean="0">
                <a:latin typeface="Times New Roman" pitchFamily="18" charset="0"/>
                <a:cs typeface="Times New Roman" pitchFamily="18" charset="0"/>
              </a:rPr>
              <a:t>Gerontological</a:t>
            </a:r>
            <a:r>
              <a:rPr lang="en-US" sz="1200" i="1" dirty="0" smtClean="0">
                <a:latin typeface="Times New Roman" pitchFamily="18" charset="0"/>
                <a:cs typeface="Times New Roman" pitchFamily="18" charset="0"/>
              </a:rPr>
              <a:t> Nursing</a:t>
            </a:r>
            <a:r>
              <a:rPr lang="en-US" sz="1200" i="1" dirty="0">
                <a:latin typeface="Times New Roman" pitchFamily="18" charset="0"/>
                <a:cs typeface="Times New Roman" pitchFamily="18" charset="0"/>
              </a:rPr>
              <a:t>, 36(</a:t>
            </a:r>
            <a:r>
              <a:rPr lang="en-US" sz="1200" dirty="0">
                <a:latin typeface="Times New Roman" pitchFamily="18" charset="0"/>
                <a:cs typeface="Times New Roman" pitchFamily="18" charset="0"/>
              </a:rPr>
              <a:t>6), </a:t>
            </a:r>
            <a:r>
              <a:rPr lang="en-US" sz="1200" dirty="0" smtClean="0">
                <a:latin typeface="Times New Roman" pitchFamily="18" charset="0"/>
                <a:cs typeface="Times New Roman" pitchFamily="18" charset="0"/>
              </a:rPr>
              <a:t>47-55.</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309336714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dirty="0" smtClean="0">
                <a:latin typeface="Times New Roman" pitchFamily="18" charset="0"/>
                <a:cs typeface="Times New Roman" pitchFamily="18" charset="0"/>
              </a:rPr>
              <a:t>References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287963"/>
          </a:xfrm>
        </p:spPr>
        <p:txBody>
          <a:bodyPr>
            <a:normAutofit/>
          </a:bodyPr>
          <a:lstStyle/>
          <a:p>
            <a:pPr>
              <a:lnSpc>
                <a:spcPct val="200000"/>
              </a:lnSpc>
            </a:pPr>
            <a:r>
              <a:rPr lang="en-US" sz="1200" dirty="0" smtClean="0">
                <a:latin typeface="Times New Roman" pitchFamily="18" charset="0"/>
                <a:cs typeface="Times New Roman" pitchFamily="18" charset="0"/>
              </a:rPr>
              <a:t>Ryan, P. (1992, September/October). Perceptions of the most helpful nursing behaviors in a home-care hospice setting: 	Caregivers and nurses. </a:t>
            </a:r>
            <a:r>
              <a:rPr lang="en-US" sz="1200" i="1" dirty="0" smtClean="0">
                <a:latin typeface="Times New Roman" pitchFamily="18" charset="0"/>
                <a:cs typeface="Times New Roman" pitchFamily="18" charset="0"/>
              </a:rPr>
              <a:t>American Journal of Hospice &amp; Palliative Care, 9</a:t>
            </a:r>
            <a:r>
              <a:rPr lang="en-US" sz="1200" dirty="0" smtClean="0">
                <a:latin typeface="Times New Roman" pitchFamily="18" charset="0"/>
                <a:cs typeface="Times New Roman" pitchFamily="18" charset="0"/>
              </a:rPr>
              <a:t>(22), 22-31. 	doi:10.1177/104990919200900512</a:t>
            </a:r>
          </a:p>
          <a:p>
            <a:pPr>
              <a:lnSpc>
                <a:spcPct val="200000"/>
              </a:lnSpc>
            </a:pPr>
            <a:r>
              <a:rPr lang="en-US" sz="1200" dirty="0" smtClean="0">
                <a:latin typeface="Times New Roman" pitchFamily="18" charset="0"/>
                <a:cs typeface="Times New Roman" pitchFamily="18" charset="0"/>
              </a:rPr>
              <a:t>Watson</a:t>
            </a:r>
            <a:r>
              <a:rPr lang="en-US" sz="1200" dirty="0">
                <a:latin typeface="Times New Roman" pitchFamily="18" charset="0"/>
                <a:cs typeface="Times New Roman" pitchFamily="18" charset="0"/>
              </a:rPr>
              <a:t>, J. (1985).  </a:t>
            </a:r>
            <a:r>
              <a:rPr lang="en-US" sz="1200" i="1" dirty="0">
                <a:latin typeface="Times New Roman" pitchFamily="18" charset="0"/>
                <a:cs typeface="Times New Roman" pitchFamily="18" charset="0"/>
              </a:rPr>
              <a:t>Nursing: The philosophy and </a:t>
            </a:r>
            <a:r>
              <a:rPr lang="en-US" sz="1200" i="1" dirty="0" smtClean="0">
                <a:latin typeface="Times New Roman" pitchFamily="18" charset="0"/>
                <a:cs typeface="Times New Roman" pitchFamily="18" charset="0"/>
              </a:rPr>
              <a:t>science </a:t>
            </a:r>
            <a:r>
              <a:rPr lang="en-US" sz="1200" i="1" dirty="0">
                <a:latin typeface="Times New Roman" pitchFamily="18" charset="0"/>
                <a:cs typeface="Times New Roman" pitchFamily="18" charset="0"/>
              </a:rPr>
              <a:t>of caring.</a:t>
            </a:r>
            <a:r>
              <a:rPr lang="en-US" sz="1200" dirty="0">
                <a:latin typeface="Times New Roman" pitchFamily="18" charset="0"/>
                <a:cs typeface="Times New Roman" pitchFamily="18" charset="0"/>
              </a:rPr>
              <a:t>  Boulder, </a:t>
            </a:r>
            <a:r>
              <a:rPr lang="en-US" sz="1200" dirty="0" smtClean="0">
                <a:latin typeface="Times New Roman" pitchFamily="18" charset="0"/>
                <a:cs typeface="Times New Roman" pitchFamily="18" charset="0"/>
              </a:rPr>
              <a:t>CO. Associated University </a:t>
            </a:r>
            <a:r>
              <a:rPr lang="en-US" sz="1200" dirty="0">
                <a:latin typeface="Times New Roman" pitchFamily="18" charset="0"/>
                <a:cs typeface="Times New Roman" pitchFamily="18" charset="0"/>
              </a:rPr>
              <a:t>Press.</a:t>
            </a:r>
          </a:p>
          <a:p>
            <a:pPr>
              <a:lnSpc>
                <a:spcPct val="200000"/>
              </a:lnSpc>
            </a:pPr>
            <a:r>
              <a:rPr lang="en-US" sz="1200" dirty="0">
                <a:latin typeface="Times New Roman" pitchFamily="18" charset="0"/>
                <a:cs typeface="Times New Roman" pitchFamily="18" charset="0"/>
              </a:rPr>
              <a:t>Watson, J.  (1988).  </a:t>
            </a:r>
            <a:r>
              <a:rPr lang="en-US" sz="1200" i="1" dirty="0">
                <a:latin typeface="Times New Roman" pitchFamily="18" charset="0"/>
                <a:cs typeface="Times New Roman" pitchFamily="18" charset="0"/>
              </a:rPr>
              <a:t>Nursing: Human science and </a:t>
            </a:r>
            <a:r>
              <a:rPr lang="en-US" sz="1200" i="1" dirty="0" smtClean="0">
                <a:latin typeface="Times New Roman" pitchFamily="18" charset="0"/>
                <a:cs typeface="Times New Roman" pitchFamily="18" charset="0"/>
              </a:rPr>
              <a:t>human care. A </a:t>
            </a:r>
            <a:r>
              <a:rPr lang="en-US" sz="1200" i="1" dirty="0">
                <a:latin typeface="Times New Roman" pitchFamily="18" charset="0"/>
                <a:cs typeface="Times New Roman" pitchFamily="18" charset="0"/>
              </a:rPr>
              <a:t>theory of </a:t>
            </a:r>
            <a:r>
              <a:rPr lang="en-US" sz="1200" i="1" dirty="0" smtClean="0">
                <a:latin typeface="Times New Roman" pitchFamily="18" charset="0"/>
                <a:cs typeface="Times New Roman" pitchFamily="18" charset="0"/>
              </a:rPr>
              <a:t>nursing. </a:t>
            </a:r>
            <a:r>
              <a:rPr lang="en-US" sz="1200" dirty="0" smtClean="0">
                <a:latin typeface="Times New Roman" pitchFamily="18" charset="0"/>
                <a:cs typeface="Times New Roman" pitchFamily="18" charset="0"/>
              </a:rPr>
              <a:t>Boulder</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CO. Associated </a:t>
            </a:r>
            <a:r>
              <a:rPr lang="en-US" sz="1200" dirty="0">
                <a:latin typeface="Times New Roman" pitchFamily="18" charset="0"/>
                <a:cs typeface="Times New Roman" pitchFamily="18" charset="0"/>
              </a:rPr>
              <a:t>University Press.</a:t>
            </a:r>
          </a:p>
          <a:p>
            <a:pPr>
              <a:lnSpc>
                <a:spcPct val="200000"/>
              </a:lnSpc>
            </a:pPr>
            <a:r>
              <a:rPr lang="en-US" sz="1200" dirty="0">
                <a:latin typeface="Times New Roman" pitchFamily="18" charset="0"/>
                <a:cs typeface="Times New Roman" pitchFamily="18" charset="0"/>
              </a:rPr>
              <a:t>Watson, J. (1989).  Watson’s philosophy and </a:t>
            </a:r>
            <a:r>
              <a:rPr lang="en-US" sz="1200" dirty="0" smtClean="0">
                <a:latin typeface="Times New Roman" pitchFamily="18" charset="0"/>
                <a:cs typeface="Times New Roman" pitchFamily="18" charset="0"/>
              </a:rPr>
              <a:t>theory </a:t>
            </a:r>
            <a:r>
              <a:rPr lang="en-US" sz="1200" dirty="0">
                <a:latin typeface="Times New Roman" pitchFamily="18" charset="0"/>
                <a:cs typeface="Times New Roman" pitchFamily="18" charset="0"/>
              </a:rPr>
              <a:t>of human caring in </a:t>
            </a:r>
            <a:r>
              <a:rPr lang="en-US" sz="1200" dirty="0" smtClean="0">
                <a:latin typeface="Times New Roman" pitchFamily="18" charset="0"/>
                <a:cs typeface="Times New Roman" pitchFamily="18" charset="0"/>
              </a:rPr>
              <a:t>nursing. In </a:t>
            </a:r>
            <a:r>
              <a:rPr lang="en-US" sz="1200" dirty="0">
                <a:latin typeface="Times New Roman" pitchFamily="18" charset="0"/>
                <a:cs typeface="Times New Roman" pitchFamily="18" charset="0"/>
              </a:rPr>
              <a:t>J.P. </a:t>
            </a:r>
            <a:r>
              <a:rPr lang="en-US" sz="1200" dirty="0" err="1" smtClean="0">
                <a:latin typeface="Times New Roman" pitchFamily="18" charset="0"/>
                <a:cs typeface="Times New Roman" pitchFamily="18" charset="0"/>
              </a:rPr>
              <a:t>Riehl-Sisca</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(Ed</a:t>
            </a:r>
            <a:r>
              <a:rPr lang="en-US" sz="1200" dirty="0" smtClean="0">
                <a:latin typeface="Times New Roman" pitchFamily="18" charset="0"/>
                <a:cs typeface="Times New Roman" pitchFamily="18" charset="0"/>
              </a:rPr>
              <a:t>.), </a:t>
            </a:r>
            <a:r>
              <a:rPr lang="en-US" sz="1200" i="1" dirty="0" smtClean="0">
                <a:latin typeface="Times New Roman" pitchFamily="18" charset="0"/>
                <a:cs typeface="Times New Roman" pitchFamily="18" charset="0"/>
              </a:rPr>
              <a:t>Conceptual </a:t>
            </a:r>
            <a:r>
              <a:rPr lang="en-US" sz="1200" i="1" dirty="0">
                <a:latin typeface="Times New Roman" pitchFamily="18" charset="0"/>
                <a:cs typeface="Times New Roman" pitchFamily="18" charset="0"/>
              </a:rPr>
              <a:t>models </a:t>
            </a:r>
            <a:r>
              <a:rPr lang="en-US" sz="1200" i="1" dirty="0" smtClean="0">
                <a:latin typeface="Times New Roman" pitchFamily="18" charset="0"/>
                <a:cs typeface="Times New Roman" pitchFamily="18" charset="0"/>
              </a:rPr>
              <a:t>	for nursing practice.</a:t>
            </a:r>
            <a:r>
              <a:rPr lang="en-US" sz="1200" dirty="0" smtClean="0">
                <a:latin typeface="Times New Roman" pitchFamily="18" charset="0"/>
                <a:cs typeface="Times New Roman" pitchFamily="18" charset="0"/>
              </a:rPr>
              <a:t> Norwalk</a:t>
            </a:r>
            <a:r>
              <a:rPr lang="en-US" sz="1200" dirty="0">
                <a:latin typeface="Times New Roman" pitchFamily="18" charset="0"/>
                <a:cs typeface="Times New Roman" pitchFamily="18" charset="0"/>
              </a:rPr>
              <a:t>, CT: Appleton and </a:t>
            </a:r>
            <a:r>
              <a:rPr lang="en-US" sz="1200" dirty="0" smtClean="0">
                <a:latin typeface="Times New Roman" pitchFamily="18" charset="0"/>
                <a:cs typeface="Times New Roman" pitchFamily="18" charset="0"/>
              </a:rPr>
              <a:t>Lange.</a:t>
            </a:r>
          </a:p>
          <a:p>
            <a:pPr>
              <a:lnSpc>
                <a:spcPct val="200000"/>
              </a:lnSpc>
            </a:pPr>
            <a:r>
              <a:rPr lang="en-US" sz="1200" dirty="0" smtClean="0">
                <a:latin typeface="Times New Roman" pitchFamily="18" charset="0"/>
                <a:cs typeface="Times New Roman" pitchFamily="18" charset="0"/>
              </a:rPr>
              <a:t>Watson</a:t>
            </a:r>
            <a:r>
              <a:rPr lang="en-US" sz="1200" dirty="0">
                <a:latin typeface="Times New Roman" pitchFamily="18" charset="0"/>
                <a:cs typeface="Times New Roman" pitchFamily="18" charset="0"/>
              </a:rPr>
              <a:t>, J. (1997</a:t>
            </a:r>
            <a:r>
              <a:rPr lang="en-US" sz="1200" dirty="0" smtClean="0">
                <a:latin typeface="Times New Roman" pitchFamily="18" charset="0"/>
                <a:cs typeface="Times New Roman" pitchFamily="18" charset="0"/>
              </a:rPr>
              <a:t>). The </a:t>
            </a:r>
            <a:r>
              <a:rPr lang="en-US" sz="1200" dirty="0">
                <a:latin typeface="Times New Roman" pitchFamily="18" charset="0"/>
                <a:cs typeface="Times New Roman" pitchFamily="18" charset="0"/>
              </a:rPr>
              <a:t>theory of human </a:t>
            </a:r>
            <a:r>
              <a:rPr lang="en-US" sz="1200" dirty="0" smtClean="0">
                <a:latin typeface="Times New Roman" pitchFamily="18" charset="0"/>
                <a:cs typeface="Times New Roman" pitchFamily="18" charset="0"/>
              </a:rPr>
              <a:t>caring: Retrospective </a:t>
            </a:r>
            <a:r>
              <a:rPr lang="en-US" sz="1200" dirty="0">
                <a:latin typeface="Times New Roman" pitchFamily="18" charset="0"/>
                <a:cs typeface="Times New Roman" pitchFamily="18" charset="0"/>
              </a:rPr>
              <a:t>and </a:t>
            </a:r>
            <a:r>
              <a:rPr lang="en-US" sz="1200" dirty="0" smtClean="0">
                <a:latin typeface="Times New Roman" pitchFamily="18" charset="0"/>
                <a:cs typeface="Times New Roman" pitchFamily="18" charset="0"/>
              </a:rPr>
              <a:t>prospective. </a:t>
            </a:r>
            <a:r>
              <a:rPr lang="en-US" sz="1200" i="1" dirty="0" smtClean="0">
                <a:latin typeface="Times New Roman" pitchFamily="18" charset="0"/>
                <a:cs typeface="Times New Roman" pitchFamily="18" charset="0"/>
              </a:rPr>
              <a:t>Nursing Science </a:t>
            </a:r>
            <a:r>
              <a:rPr lang="en-US" sz="1200" i="1" dirty="0">
                <a:latin typeface="Times New Roman" pitchFamily="18" charset="0"/>
                <a:cs typeface="Times New Roman" pitchFamily="18" charset="0"/>
              </a:rPr>
              <a:t>Quarterly, 10,</a:t>
            </a:r>
            <a:r>
              <a:rPr lang="en-US" sz="1200" dirty="0">
                <a:latin typeface="Times New Roman" pitchFamily="18" charset="0"/>
                <a:cs typeface="Times New Roman" pitchFamily="18" charset="0"/>
              </a:rPr>
              <a:t> 49-52.</a:t>
            </a:r>
          </a:p>
          <a:p>
            <a:pPr marL="342900" lvl="1" indent="-342900">
              <a:lnSpc>
                <a:spcPct val="220000"/>
              </a:lnSpc>
              <a:buFont typeface="Arial" pitchFamily="34" charset="0"/>
              <a:buChar char="•"/>
            </a:pPr>
            <a:r>
              <a:rPr lang="en-US" sz="1200" dirty="0">
                <a:latin typeface="Times New Roman" pitchFamily="18" charset="0"/>
                <a:cs typeface="Times New Roman" pitchFamily="18" charset="0"/>
              </a:rPr>
              <a:t>Watson, J. (2010</a:t>
            </a:r>
            <a:r>
              <a:rPr lang="en-US" sz="1200" dirty="0" smtClean="0">
                <a:latin typeface="Times New Roman" pitchFamily="18" charset="0"/>
                <a:cs typeface="Times New Roman" pitchFamily="18" charset="0"/>
              </a:rPr>
              <a:t>). Caring </a:t>
            </a:r>
            <a:r>
              <a:rPr lang="en-US" sz="1200" dirty="0">
                <a:latin typeface="Times New Roman" pitchFamily="18" charset="0"/>
                <a:cs typeface="Times New Roman" pitchFamily="18" charset="0"/>
              </a:rPr>
              <a:t>Science Ten Caritas Processes. In </a:t>
            </a:r>
            <a:r>
              <a:rPr lang="en-US" sz="1200" i="1" dirty="0">
                <a:latin typeface="Times New Roman" pitchFamily="18" charset="0"/>
                <a:cs typeface="Times New Roman" pitchFamily="18" charset="0"/>
              </a:rPr>
              <a:t>Watson Caring Science </a:t>
            </a:r>
            <a:r>
              <a:rPr lang="en-US" sz="1200" i="1" dirty="0" smtClean="0">
                <a:latin typeface="Times New Roman" pitchFamily="18" charset="0"/>
                <a:cs typeface="Times New Roman" pitchFamily="18" charset="0"/>
              </a:rPr>
              <a:t>Institute</a:t>
            </a:r>
            <a:r>
              <a:rPr lang="en-US" sz="1200" dirty="0" smtClean="0">
                <a:latin typeface="Times New Roman" pitchFamily="18" charset="0"/>
                <a:cs typeface="Times New Roman" pitchFamily="18" charset="0"/>
              </a:rPr>
              <a:t>. Retrieved </a:t>
            </a:r>
            <a:r>
              <a:rPr lang="en-US" sz="1200" dirty="0">
                <a:latin typeface="Times New Roman" pitchFamily="18" charset="0"/>
                <a:cs typeface="Times New Roman" pitchFamily="18" charset="0"/>
              </a:rPr>
              <a:t>January 31, 2011, </a:t>
            </a:r>
            <a:r>
              <a:rPr lang="en-US" sz="1200" dirty="0" smtClean="0">
                <a:latin typeface="Times New Roman" pitchFamily="18" charset="0"/>
                <a:cs typeface="Times New Roman" pitchFamily="18" charset="0"/>
              </a:rPr>
              <a:t>	from </a:t>
            </a:r>
            <a:r>
              <a:rPr lang="en-US" sz="1200" dirty="0">
                <a:latin typeface="Times New Roman" pitchFamily="18" charset="0"/>
                <a:cs typeface="Times New Roman" pitchFamily="18" charset="0"/>
              </a:rPr>
              <a:t>http://www.watsoncaringscience.org/ </a:t>
            </a:r>
            <a:r>
              <a:rPr lang="en-US" sz="1200" dirty="0" smtClean="0">
                <a:latin typeface="Times New Roman" pitchFamily="18" charset="0"/>
                <a:cs typeface="Times New Roman" pitchFamily="18" charset="0"/>
              </a:rPr>
              <a:t>j_watson/theory.html</a:t>
            </a:r>
            <a:endParaRPr lang="en-US" sz="1200" dirty="0">
              <a:latin typeface="Times New Roman" pitchFamily="18" charset="0"/>
              <a:cs typeface="Times New Roman" pitchFamily="18" charset="0"/>
            </a:endParaRPr>
          </a:p>
          <a:p>
            <a:pPr>
              <a:lnSpc>
                <a:spcPct val="220000"/>
              </a:lnSpc>
            </a:pPr>
            <a:r>
              <a:rPr lang="en-US" sz="1200" dirty="0">
                <a:latin typeface="Times New Roman" pitchFamily="18" charset="0"/>
                <a:cs typeface="Times New Roman" pitchFamily="18" charset="0"/>
              </a:rPr>
              <a:t>Watson, J. (2010). Watson Caring Science Institute. Retrieved from http://</a:t>
            </a:r>
            <a:r>
              <a:rPr lang="en-US" sz="1200" dirty="0" smtClean="0">
                <a:latin typeface="Times New Roman" pitchFamily="18" charset="0"/>
                <a:cs typeface="Times New Roman" pitchFamily="18" charset="0"/>
              </a:rPr>
              <a:t>www.watsoncaringscience.org</a:t>
            </a:r>
            <a:endParaRPr lang="en-US" sz="1200" dirty="0">
              <a:latin typeface="Times New Roman" pitchFamily="18" charset="0"/>
              <a:cs typeface="Times New Roman" pitchFamily="18" charset="0"/>
            </a:endParaRPr>
          </a:p>
          <a:p>
            <a:pPr>
              <a:lnSpc>
                <a:spcPct val="200000"/>
              </a:lnSpc>
            </a:pPr>
            <a:r>
              <a:rPr lang="en-US" sz="1200" dirty="0">
                <a:latin typeface="Times New Roman" pitchFamily="18" charset="0"/>
                <a:cs typeface="Times New Roman" pitchFamily="18" charset="0"/>
              </a:rPr>
              <a:t>Watson, J. (2011).  The caring science institute.  </a:t>
            </a:r>
            <a:r>
              <a:rPr lang="en-US" sz="1200" i="1" dirty="0">
                <a:latin typeface="Times New Roman" pitchFamily="18" charset="0"/>
                <a:cs typeface="Times New Roman" pitchFamily="18" charset="0"/>
              </a:rPr>
              <a:t>The implication of caring theory. </a:t>
            </a:r>
            <a:r>
              <a:rPr lang="en-US" sz="1200" dirty="0">
                <a:latin typeface="Times New Roman" pitchFamily="18" charset="0"/>
                <a:cs typeface="Times New Roman" pitchFamily="18" charset="0"/>
              </a:rPr>
              <a:t>Retrieved from http://www.watsoncaringscience.org/</a:t>
            </a:r>
          </a:p>
          <a:p>
            <a:pPr>
              <a:lnSpc>
                <a:spcPct val="200000"/>
              </a:lnSpc>
            </a:pPr>
            <a:endParaRPr lang="en-US" sz="900" dirty="0">
              <a:latin typeface="Times New Roman" pitchFamily="18" charset="0"/>
              <a:cs typeface="Times New Roman" pitchFamily="18" charset="0"/>
            </a:endParaRPr>
          </a:p>
        </p:txBody>
      </p:sp>
    </p:spTree>
    <p:extLst>
      <p:ext uri="{BB962C8B-B14F-4D97-AF65-F5344CB8AC3E}">
        <p14:creationId xmlns:p14="http://schemas.microsoft.com/office/powerpoint/2010/main" val="293451312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2133601"/>
            <a:ext cx="7117180" cy="3505200"/>
          </a:xfrm>
        </p:spPr>
        <p:txBody>
          <a:bodyPr/>
          <a:lstStyle/>
          <a:p>
            <a:r>
              <a:rPr lang="en-US" dirty="0" smtClean="0"/>
              <a:t>Application of Jean Watson’s Theory in Hospice and Palliative Care</a:t>
            </a:r>
            <a:endParaRPr lang="en-US" dirty="0"/>
          </a:p>
        </p:txBody>
      </p:sp>
    </p:spTree>
    <p:extLst>
      <p:ext uri="{BB962C8B-B14F-4D97-AF65-F5344CB8AC3E}">
        <p14:creationId xmlns:p14="http://schemas.microsoft.com/office/powerpoint/2010/main" val="65217526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US" sz="3600" dirty="0" smtClean="0">
                <a:latin typeface="Lucida Calligraphy" pitchFamily="66" charset="0"/>
              </a:rPr>
              <a:t>Perceptions of the most helpful nursing behaviors in home-care hospice setting: Caregivers and nurses (Ryan, 1992)</a:t>
            </a:r>
            <a:endParaRPr lang="en-US" sz="3600" dirty="0">
              <a:latin typeface="Lucida Calligraphy" pitchFamily="66" charset="0"/>
            </a:endParaRPr>
          </a:p>
        </p:txBody>
      </p:sp>
    </p:spTree>
    <p:extLst>
      <p:ext uri="{BB962C8B-B14F-4D97-AF65-F5344CB8AC3E}">
        <p14:creationId xmlns:p14="http://schemas.microsoft.com/office/powerpoint/2010/main" val="89392573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Purpose of Study</a:t>
            </a:r>
            <a:endParaRPr lang="en-US" dirty="0"/>
          </a:p>
        </p:txBody>
      </p:sp>
      <p:sp>
        <p:nvSpPr>
          <p:cNvPr id="3" name="Content Placeholder 2"/>
          <p:cNvSpPr>
            <a:spLocks noGrp="1"/>
          </p:cNvSpPr>
          <p:nvPr>
            <p:ph idx="1"/>
          </p:nvPr>
        </p:nvSpPr>
        <p:spPr/>
        <p:txBody>
          <a:bodyPr>
            <a:normAutofit/>
          </a:bodyPr>
          <a:lstStyle/>
          <a:p>
            <a:r>
              <a:rPr lang="en-US" dirty="0" smtClean="0"/>
              <a:t>The Theory of Human Caring states the practice of caring is essential and the foremost important part of nursing and the purpose of nursing is to enhance a person’s sense of well-being by assisting in attainment of harmony among the mind, body, and spirit. This study was intended to determine the validity of Watson’s theory of caring nursing behaviors as perceived by patient’s and benefits or disadvantages of such behaviors</a:t>
            </a:r>
            <a:r>
              <a:rPr lang="en-US" sz="1400" dirty="0" smtClean="0"/>
              <a:t> (Ryan, 1992, p. 23).</a:t>
            </a:r>
            <a:endParaRPr lang="en-US" dirty="0"/>
          </a:p>
        </p:txBody>
      </p:sp>
    </p:spTree>
    <p:extLst>
      <p:ext uri="{BB962C8B-B14F-4D97-AF65-F5344CB8AC3E}">
        <p14:creationId xmlns:p14="http://schemas.microsoft.com/office/powerpoint/2010/main" val="343809379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10.jpeg"/></Relationships>
</file>

<file path=ppt/theme/_rels/theme11.xml.rels><?xml version="1.0" encoding="UTF-8" standalone="yes"?>
<Relationships xmlns="http://schemas.openxmlformats.org/package/2006/relationships"><Relationship Id="rId1" Type="http://schemas.openxmlformats.org/officeDocument/2006/relationships/image" Target="../media/image1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_rels/theme8.xml.rels><?xml version="1.0" encoding="UTF-8" standalone="yes"?>
<Relationships xmlns="http://schemas.openxmlformats.org/package/2006/relationships"><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11.xml><?xml version="1.0" encoding="utf-8"?>
<a:theme xmlns:a="http://schemas.openxmlformats.org/drawingml/2006/main" name="Apex">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2.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1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2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5.xml><?xml version="1.0" encoding="utf-8"?>
<a:theme xmlns:a="http://schemas.openxmlformats.org/drawingml/2006/main" name="3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6.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7.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8.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9.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TotalTime>
  <Words>4383</Words>
  <Application>Microsoft Office PowerPoint</Application>
  <PresentationFormat>On-screen Show (4:3)</PresentationFormat>
  <Paragraphs>498</Paragraphs>
  <Slides>63</Slides>
  <Notes>63</Notes>
  <HiddenSlides>0</HiddenSlides>
  <MMClips>0</MMClips>
  <ScaleCrop>false</ScaleCrop>
  <HeadingPairs>
    <vt:vector size="4" baseType="variant">
      <vt:variant>
        <vt:lpstr>Theme</vt:lpstr>
      </vt:variant>
      <vt:variant>
        <vt:i4>12</vt:i4>
      </vt:variant>
      <vt:variant>
        <vt:lpstr>Slide Titles</vt:lpstr>
      </vt:variant>
      <vt:variant>
        <vt:i4>63</vt:i4>
      </vt:variant>
    </vt:vector>
  </HeadingPairs>
  <TitlesOfParts>
    <vt:vector size="75" baseType="lpstr">
      <vt:lpstr>Office Theme</vt:lpstr>
      <vt:lpstr>Angles</vt:lpstr>
      <vt:lpstr>1_Angles</vt:lpstr>
      <vt:lpstr>2_Angles</vt:lpstr>
      <vt:lpstr>3_Angles</vt:lpstr>
      <vt:lpstr>Trek</vt:lpstr>
      <vt:lpstr>Adjacency</vt:lpstr>
      <vt:lpstr>Couture</vt:lpstr>
      <vt:lpstr>BlackTie</vt:lpstr>
      <vt:lpstr>Mylar</vt:lpstr>
      <vt:lpstr>Apex</vt:lpstr>
      <vt:lpstr>Spring</vt:lpstr>
      <vt:lpstr>Application of Jean Watson’s Theory of Human Caring</vt:lpstr>
      <vt:lpstr>Presented by: Group One  Ferris State University</vt:lpstr>
      <vt:lpstr>Theory of Human Caring</vt:lpstr>
      <vt:lpstr>Why Apply Watson’s Theory?</vt:lpstr>
      <vt:lpstr>Rationale for Use of Jean Watson’s Theory of Human Caring</vt:lpstr>
      <vt:lpstr>Watson’s Theory Explored </vt:lpstr>
      <vt:lpstr>Application of Jean Watson’s Theory in Hospice and Palliative Care</vt:lpstr>
      <vt:lpstr>Perceptions of the most helpful nursing behaviors in home-care hospice setting: Caregivers and nurses (Ryan, 1992)</vt:lpstr>
      <vt:lpstr>Purpose of Study</vt:lpstr>
      <vt:lpstr>Assumptions</vt:lpstr>
      <vt:lpstr>Structure of Study</vt:lpstr>
      <vt:lpstr>Structure Continued </vt:lpstr>
      <vt:lpstr>Data Collection</vt:lpstr>
      <vt:lpstr>Procedure</vt:lpstr>
      <vt:lpstr>Findings: Caregiver Perceptions of Ten Most Helpful Nursing Behaviors: Most to Least </vt:lpstr>
      <vt:lpstr>Findings: Caregiver Perceptions of Ten Least Helpful Nursing Behaviors: Least to Most </vt:lpstr>
      <vt:lpstr>Findings: Hospice Nurses’ Perceptions of Ten Most Helpful Nursing Behaviors: Most to Least </vt:lpstr>
      <vt:lpstr>Findings: Hospice Nurses’ Perceptions of Ten Least Helpful Nursing Behaviors: Least to Most </vt:lpstr>
      <vt:lpstr>Evaluation of Study</vt:lpstr>
      <vt:lpstr>Application of Research</vt:lpstr>
      <vt:lpstr>Reflection</vt:lpstr>
      <vt:lpstr>“Involvement of Relatives In the care of the dying in different care cultures: development of a theoretical understanding  (Andershed and ternestedt, 1999).</vt:lpstr>
      <vt:lpstr>The participants</vt:lpstr>
      <vt:lpstr>Purpose</vt:lpstr>
      <vt:lpstr>Patterns</vt:lpstr>
      <vt:lpstr>TO KNOW </vt:lpstr>
      <vt:lpstr>TO BE</vt:lpstr>
      <vt:lpstr>TO BE (continued)</vt:lpstr>
      <vt:lpstr>TO DO</vt:lpstr>
      <vt:lpstr>CONCULSION</vt:lpstr>
      <vt:lpstr>Jean Watson’s Caritas Theory</vt:lpstr>
      <vt:lpstr>Caritas Theory </vt:lpstr>
      <vt:lpstr>Research approach and findings in “The Caring Arts Program”</vt:lpstr>
      <vt:lpstr>Limitations/credibility – the Caring Art PRogram</vt:lpstr>
      <vt:lpstr>Implications for practice</vt:lpstr>
      <vt:lpstr>Critical reflection</vt:lpstr>
      <vt:lpstr>Connecting art and wellness</vt:lpstr>
      <vt:lpstr>Rediscovering the Art of Healing Connection by Creating the Tree of Life Poster</vt:lpstr>
      <vt:lpstr>The Study</vt:lpstr>
      <vt:lpstr>The Life-story Intervention</vt:lpstr>
      <vt:lpstr>Participants</vt:lpstr>
      <vt:lpstr>Method of Measurement</vt:lpstr>
      <vt:lpstr>Results</vt:lpstr>
      <vt:lpstr>Framework</vt:lpstr>
      <vt:lpstr>Limitations</vt:lpstr>
      <vt:lpstr>Implications for Practice</vt:lpstr>
      <vt:lpstr>Critical Reflection</vt:lpstr>
      <vt:lpstr>    “THE IMPORTANCE OF NURSE CARING BEHAVIORS AS PERCEIVED BY PATIENTS RECEIVING CARE AT AN EMERGENCY DEPARTMENT”</vt:lpstr>
      <vt:lpstr>Background</vt:lpstr>
      <vt:lpstr>purpose</vt:lpstr>
      <vt:lpstr>Definition of caring</vt:lpstr>
      <vt:lpstr>methodology</vt:lpstr>
      <vt:lpstr>Studies using the caring behaviors tool</vt:lpstr>
      <vt:lpstr>Assumptions</vt:lpstr>
      <vt:lpstr>Analyzing the data</vt:lpstr>
      <vt:lpstr>10 most important nurse caring behaviors</vt:lpstr>
      <vt:lpstr>10 least important nurse caring behaviors</vt:lpstr>
      <vt:lpstr>limitations</vt:lpstr>
      <vt:lpstr>conclusions</vt:lpstr>
      <vt:lpstr>Findings as they relate to jean Watson's theory of caring</vt:lpstr>
      <vt:lpstr>Nurse caring behaviors</vt:lpstr>
      <vt:lpstr>References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Jean Watson’s Theory of Human Caring</dc:title>
  <dc:creator>owner</dc:creator>
  <cp:lastModifiedBy>owner</cp:lastModifiedBy>
  <cp:revision>53</cp:revision>
  <dcterms:created xsi:type="dcterms:W3CDTF">2011-03-03T19:04:23Z</dcterms:created>
  <dcterms:modified xsi:type="dcterms:W3CDTF">2011-03-27T21:47:10Z</dcterms:modified>
</cp:coreProperties>
</file>